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72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275" r:id="rId12"/>
    <p:sldId id="281" r:id="rId13"/>
    <p:sldId id="278" r:id="rId14"/>
    <p:sldId id="286" r:id="rId15"/>
    <p:sldId id="287" r:id="rId16"/>
    <p:sldId id="292" r:id="rId17"/>
    <p:sldId id="293" r:id="rId18"/>
    <p:sldId id="294" r:id="rId19"/>
    <p:sldId id="295" r:id="rId20"/>
    <p:sldId id="282" r:id="rId21"/>
    <p:sldId id="283" r:id="rId22"/>
    <p:sldId id="284" r:id="rId23"/>
    <p:sldId id="285" r:id="rId24"/>
    <p:sldId id="288" r:id="rId25"/>
    <p:sldId id="289" r:id="rId26"/>
    <p:sldId id="290" r:id="rId27"/>
    <p:sldId id="279" r:id="rId28"/>
    <p:sldId id="280" r:id="rId29"/>
    <p:sldId id="276" r:id="rId30"/>
    <p:sldId id="277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7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dhutre\Local%20Settings\Temporary%20Internet%20Files\Content.Outlook\9IHO9VHM\Padang%20Vulnerability%20Curves%20v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plotArea>
      <c:layout>
        <c:manualLayout>
          <c:layoutTarget val="inner"/>
          <c:xMode val="edge"/>
          <c:yMode val="edge"/>
          <c:x val="7.9993507229333363E-2"/>
          <c:y val="3.0334753237812477E-2"/>
          <c:w val="0.90444050386350483"/>
          <c:h val="0.88091971085581666"/>
        </c:manualLayout>
      </c:layout>
      <c:barChart>
        <c:barDir val="col"/>
        <c:grouping val="clustered"/>
        <c:ser>
          <c:idx val="0"/>
          <c:order val="0"/>
          <c:tx>
            <c:strRef>
              <c:f>Fragilities!$L$18</c:f>
              <c:strCache>
                <c:ptCount val="1"/>
                <c:pt idx="0">
                  <c:v>Confined Masonry</c:v>
                </c:pt>
              </c:strCache>
            </c:strRef>
          </c:tx>
          <c:cat>
            <c:strRef>
              <c:f>Fragilities!$M$17:$N$17</c:f>
              <c:strCache>
                <c:ptCount val="2"/>
                <c:pt idx="0">
                  <c:v>No Damage</c:v>
                </c:pt>
                <c:pt idx="1">
                  <c:v>Complete Damage</c:v>
                </c:pt>
              </c:strCache>
            </c:strRef>
          </c:cat>
          <c:val>
            <c:numRef>
              <c:f>Fragilities!$M$18:$N$18</c:f>
              <c:numCache>
                <c:formatCode>General</c:formatCode>
                <c:ptCount val="2"/>
                <c:pt idx="0">
                  <c:v>19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Fragilities!$L$19</c:f>
              <c:strCache>
                <c:ptCount val="1"/>
                <c:pt idx="0">
                  <c:v>Unreinforced Masonry</c:v>
                </c:pt>
              </c:strCache>
            </c:strRef>
          </c:tx>
          <c:cat>
            <c:strRef>
              <c:f>Fragilities!$M$17:$N$17</c:f>
              <c:strCache>
                <c:ptCount val="2"/>
                <c:pt idx="0">
                  <c:v>No Damage</c:v>
                </c:pt>
                <c:pt idx="1">
                  <c:v>Complete Damage</c:v>
                </c:pt>
              </c:strCache>
            </c:strRef>
          </c:cat>
          <c:val>
            <c:numRef>
              <c:f>Fragilities!$M$19:$N$19</c:f>
              <c:numCache>
                <c:formatCode>General</c:formatCode>
                <c:ptCount val="2"/>
                <c:pt idx="0">
                  <c:v>5</c:v>
                </c:pt>
                <c:pt idx="1">
                  <c:v>13</c:v>
                </c:pt>
              </c:numCache>
            </c:numRef>
          </c:val>
        </c:ser>
        <c:axId val="403905536"/>
        <c:axId val="403907328"/>
      </c:barChart>
      <c:catAx>
        <c:axId val="403905536"/>
        <c:scaling>
          <c:orientation val="minMax"/>
        </c:scaling>
        <c:axPos val="b"/>
        <c:tickLblPos val="nextTo"/>
        <c:crossAx val="403907328"/>
        <c:crosses val="autoZero"/>
        <c:auto val="1"/>
        <c:lblAlgn val="ctr"/>
        <c:lblOffset val="100"/>
      </c:catAx>
      <c:valAx>
        <c:axId val="403907328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of Buildings</a:t>
                </a:r>
              </a:p>
            </c:rich>
          </c:tx>
          <c:layout/>
        </c:title>
        <c:numFmt formatCode="General" sourceLinked="1"/>
        <c:tickLblPos val="nextTo"/>
        <c:crossAx val="403905536"/>
        <c:crosses val="autoZero"/>
        <c:crossBetween val="between"/>
      </c:valAx>
    </c:plotArea>
    <c:legend>
      <c:legendPos val="r"/>
      <c:legendEntry>
        <c:idx val="0"/>
      </c:legendEntry>
      <c:legendEntry>
        <c:idx val="1"/>
      </c:legendEntry>
      <c:layout>
        <c:manualLayout>
          <c:xMode val="edge"/>
          <c:yMode val="edge"/>
          <c:x val="0.62348496402943798"/>
          <c:y val="6.6930209543479238E-2"/>
          <c:w val="0.20070795701295799"/>
          <c:h val="0.11204122025730422"/>
        </c:manualLayout>
      </c:layout>
    </c:legend>
    <c:plotVisOnly val="1"/>
    <c:dispBlanksAs val="gap"/>
  </c:chart>
  <c:txPr>
    <a:bodyPr/>
    <a:lstStyle/>
    <a:p>
      <a:pPr>
        <a:defRPr baseline="0">
          <a:solidFill>
            <a:srgbClr val="FFFF00"/>
          </a:solidFill>
        </a:defRPr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1E667-5EC7-42EC-823F-F0DB9D52A876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508E9-45A4-43A0-A649-3F3A80C8A48A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319950-7108-42A3-BFDD-294FC688C7A4}" type="slidenum">
              <a:rPr lang="en-US"/>
              <a:pPr/>
              <a:t>1</a:t>
            </a:fld>
            <a:endParaRPr lang="en-US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1602" cy="419770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0" y="0"/>
            <a:ext cx="1602" cy="1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9536" rIns="90000" bIns="45000"/>
          <a:lstStyle/>
          <a:p>
            <a:pPr hangingPunct="1">
              <a:lnSpc>
                <a:spcPct val="98000"/>
              </a:lnSpc>
            </a:pPr>
            <a:fld id="{078F369E-A0DC-4476-8652-A0D6E5417F88}" type="slidenum">
              <a:rPr lang="en-US">
                <a:solidFill>
                  <a:srgbClr val="000000"/>
                </a:solidFill>
                <a:latin typeface="+mn-lt" charset="0"/>
                <a:ea typeface="+mn-ea" charset="0"/>
                <a:cs typeface="+mn-ea" charset="0"/>
              </a:rPr>
              <a:pPr hangingPunct="1">
                <a:lnSpc>
                  <a:spcPct val="98000"/>
                </a:lnSpc>
              </a:pPr>
              <a:t>1</a:t>
            </a:fld>
            <a:endParaRPr lang="en-US">
              <a:solidFill>
                <a:srgbClr val="000000"/>
              </a:solidFill>
              <a:latin typeface="+mn-lt" charset="0"/>
              <a:ea typeface="+mn-ea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B553-F949-4971-90D4-55AF99599A3F}" type="slidenum">
              <a:rPr lang="en-AU" smtClean="0"/>
              <a:t>10</a:t>
            </a:fld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11</a:t>
            </a:fld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AFCBFB4-CC32-4999-85FE-C80650AB5A4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13</a:t>
            </a:fld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14</a:t>
            </a:fld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15</a:t>
            </a:fld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16</a:t>
            </a:fld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18</a:t>
            </a:fld>
            <a:endParaRPr lang="en-A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19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20</a:t>
            </a:fld>
            <a:endParaRPr lang="en-A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22</a:t>
            </a:fld>
            <a:endParaRPr lang="en-A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23</a:t>
            </a:fld>
            <a:endParaRPr lang="en-A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25</a:t>
            </a:fld>
            <a:endParaRPr lang="en-A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3286-CC1D-486C-BA8D-A1CAFA2B1DDE}" type="slidenum">
              <a:rPr lang="en-AU" smtClean="0"/>
              <a:pPr/>
              <a:t>27</a:t>
            </a:fld>
            <a:endParaRPr lang="en-A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28</a:t>
            </a:fld>
            <a:endParaRPr lang="en-A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3286-CC1D-486C-BA8D-A1CAFA2B1DDE}" type="slidenum">
              <a:rPr lang="en-AU" smtClean="0"/>
              <a:pPr/>
              <a:t>29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30</a:t>
            </a:fld>
            <a:endParaRPr lang="en-A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508E9-45A4-43A0-A649-3F3A80C8A48A}" type="slidenum">
              <a:rPr lang="en-AU" smtClean="0"/>
              <a:t>31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7C48A-E087-45C4-94E9-321381A25B8E}" type="slidenum">
              <a:rPr lang="en-AU" smtClean="0"/>
              <a:pPr/>
              <a:t>4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not just magnitude</a:t>
            </a:r>
          </a:p>
          <a:p>
            <a:endParaRPr lang="en-US" dirty="0" smtClean="0"/>
          </a:p>
          <a:p>
            <a:r>
              <a:rPr lang="en-US" dirty="0" smtClean="0"/>
              <a:t>Sources</a:t>
            </a:r>
          </a:p>
          <a:p>
            <a:r>
              <a:rPr lang="en-US" dirty="0" smtClean="0"/>
              <a:t>http://www.scribd.com/doc/38038354/National-Policy-for-Recovery-Framework-Post-Earthquake-in-West-Sumatera-Province</a:t>
            </a:r>
          </a:p>
          <a:p>
            <a:r>
              <a:rPr lang="en-US" dirty="0" smtClean="0"/>
              <a:t>http://en.wikipedia.org/wiki/2010_Haiti_earthquake</a:t>
            </a:r>
          </a:p>
          <a:p>
            <a:r>
              <a:rPr lang="en-US" dirty="0" smtClean="0"/>
              <a:t>http://en.wikipedia.org/wiki/2010_Chile_earthquake</a:t>
            </a:r>
          </a:p>
          <a:p>
            <a:endParaRPr lang="en-US" dirty="0" smtClean="0"/>
          </a:p>
          <a:p>
            <a:r>
              <a:rPr lang="en-US" dirty="0" smtClean="0"/>
              <a:t>http://www.ngdc.noaa.gov/nndc/struts/form?t=101650&amp;s=1&amp;d=1</a:t>
            </a:r>
          </a:p>
          <a:p>
            <a:endParaRPr lang="en-US" dirty="0" smtClean="0"/>
          </a:p>
          <a:p>
            <a:r>
              <a:rPr lang="en-US" dirty="0" smtClean="0"/>
              <a:t>http://www.theaustralian.com.au/business/news/japans-earthquake-insured-losses-may-reach-35bn-says-disaster-modelling-company/story-e6frg90o-1226020875229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7C48A-E087-45C4-94E9-321381A25B8E}" type="slidenum">
              <a:rPr lang="en-AU" smtClean="0"/>
              <a:pPr/>
              <a:t>5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AFCBFB4-CC32-4999-85FE-C80650AB5A4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Buildings, time of</a:t>
            </a:r>
            <a:r>
              <a:rPr lang="en-US" baseline="0" dirty="0" smtClean="0"/>
              <a:t> day,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7C48A-E087-45C4-94E9-321381A25B8E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7C48A-E087-45C4-94E9-321381A25B8E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AFCBFB4-CC32-4999-85FE-C80650AB5A4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8DA4-215F-4206-A6A0-FC07BECA0731}" type="datetimeFigureOut">
              <a:rPr lang="en-US" smtClean="0"/>
              <a:t>6/8/2011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FC860-9BC3-4E08-94C9-F941B487E844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jpe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geoserver/ows?version=1.0.0&amp;service=wcs&amp;request=getcoverage&amp;format=GeoTIFF&amp;store=false&amp;coverage=shakemap&amp;crs=EPSG:4326&amp;bbox=122.5775,-2.0025,126.6025,2.0225&amp;resx=0.03&amp;resy=0.0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1600200"/>
            <a:ext cx="91440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56088" rIns="90000" bIns="45000"/>
          <a:lstStyle/>
          <a:p>
            <a:pPr algn="ctr" hangingPunct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AU" sz="4400" dirty="0" smtClean="0"/>
              <a:t>It is not the earthquake mate </a:t>
            </a:r>
          </a:p>
          <a:p>
            <a:pPr algn="ctr" hangingPunct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AU" sz="4400" dirty="0" smtClean="0"/>
              <a:t>– it is the buildings!</a:t>
            </a:r>
            <a:endParaRPr lang="en-US" sz="4400" dirty="0">
              <a:solidFill>
                <a:srgbClr val="000000"/>
              </a:solidFill>
              <a:latin typeface="Calibri" charset="0"/>
              <a:ea typeface="DejaVu Sans" charset="0"/>
              <a:cs typeface="DejaVu Sans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4314825"/>
            <a:ext cx="9144000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spAutoFit/>
          </a:bodyPr>
          <a:lstStyle/>
          <a:p>
            <a:pPr algn="ctr" hangingPunct="1">
              <a:spcBef>
                <a:spcPts val="363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>
                <a:solidFill>
                  <a:srgbClr val="FFFFFF"/>
                </a:solidFill>
                <a:ea typeface="DejaVu Sans" charset="0"/>
                <a:cs typeface="DejaVu Sans" charset="0"/>
              </a:rPr>
              <a:t>Ole Nielsen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Z:\data\ancillary\01_tasks\AIFDR_2011_02\lembang_mmi.jpg"/>
          <p:cNvPicPr>
            <a:picLocks noChangeAspect="1" noChangeArrowheads="1"/>
          </p:cNvPicPr>
          <p:nvPr/>
        </p:nvPicPr>
        <p:blipFill>
          <a:blip r:embed="rId3" cstate="print"/>
          <a:srcRect b="19035"/>
          <a:stretch>
            <a:fillRect/>
          </a:stretch>
        </p:blipFill>
        <p:spPr bwMode="auto">
          <a:xfrm>
            <a:off x="457200" y="1856779"/>
            <a:ext cx="2410201" cy="138647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33813" y="1447800"/>
            <a:ext cx="19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Hazard Footprint</a:t>
            </a:r>
            <a:endParaRPr lang="en-AU" sz="2000" dirty="0">
              <a:solidFill>
                <a:schemeClr val="bg1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6248400" y="1447800"/>
            <a:ext cx="2409369" cy="1785710"/>
            <a:chOff x="6248412" y="1000108"/>
            <a:chExt cx="2409369" cy="1785710"/>
          </a:xfrm>
        </p:grpSpPr>
        <p:pic>
          <p:nvPicPr>
            <p:cNvPr id="8" name="Picture 4" descr="Z:\data\ancillary\01_tasks\AIFDR_2011_02\lembang_exp.jpg"/>
            <p:cNvPicPr>
              <a:picLocks noChangeAspect="1" noChangeArrowheads="1"/>
            </p:cNvPicPr>
            <p:nvPr/>
          </p:nvPicPr>
          <p:blipFill>
            <a:blip r:embed="rId4" cstate="print"/>
            <a:srcRect b="19035"/>
            <a:stretch>
              <a:fillRect/>
            </a:stretch>
          </p:blipFill>
          <p:spPr bwMode="auto">
            <a:xfrm>
              <a:off x="6248412" y="1399818"/>
              <a:ext cx="2409369" cy="1386000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6901949" y="1000108"/>
              <a:ext cx="11398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dirty="0" smtClean="0">
                  <a:solidFill>
                    <a:schemeClr val="bg1"/>
                  </a:solidFill>
                </a:rPr>
                <a:t>Exposure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0"/>
          <p:cNvGrpSpPr/>
          <p:nvPr/>
        </p:nvGrpSpPr>
        <p:grpSpPr>
          <a:xfrm>
            <a:off x="3357570" y="4143364"/>
            <a:ext cx="2428892" cy="1571636"/>
            <a:chOff x="357158" y="3643314"/>
            <a:chExt cx="2428892" cy="1571636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57158" y="3714752"/>
              <a:ext cx="2428892" cy="1500198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grpSp>
          <p:nvGrpSpPr>
            <p:cNvPr id="4" name="Group 28"/>
            <p:cNvGrpSpPr/>
            <p:nvPr/>
          </p:nvGrpSpPr>
          <p:grpSpPr>
            <a:xfrm>
              <a:off x="428596" y="3643314"/>
              <a:ext cx="2303086" cy="1562112"/>
              <a:chOff x="142844" y="3643314"/>
              <a:chExt cx="2303086" cy="1562112"/>
            </a:xfrm>
          </p:grpSpPr>
          <p:grpSp>
            <p:nvGrpSpPr>
              <p:cNvPr id="7" name="Group 20"/>
              <p:cNvGrpSpPr/>
              <p:nvPr/>
            </p:nvGrpSpPr>
            <p:grpSpPr>
              <a:xfrm>
                <a:off x="714348" y="3857499"/>
                <a:ext cx="1731582" cy="1059101"/>
                <a:chOff x="2123500" y="2714604"/>
                <a:chExt cx="5357822" cy="2357471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135265" y="5052666"/>
                  <a:ext cx="5338214" cy="1941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2123500" y="2741792"/>
                  <a:ext cx="1968" cy="2330283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5" name="Freeform 24"/>
                <p:cNvSpPr/>
                <p:nvPr/>
              </p:nvSpPr>
              <p:spPr>
                <a:xfrm>
                  <a:off x="2143108" y="2714604"/>
                  <a:ext cx="5338214" cy="2330299"/>
                </a:xfrm>
                <a:custGeom>
                  <a:avLst/>
                  <a:gdLst>
                    <a:gd name="connsiteX0" fmla="*/ 0 w 4250987"/>
                    <a:gd name="connsiteY0" fmla="*/ 1896894 h 1966608"/>
                    <a:gd name="connsiteX1" fmla="*/ 1089498 w 4250987"/>
                    <a:gd name="connsiteY1" fmla="*/ 1906621 h 1966608"/>
                    <a:gd name="connsiteX2" fmla="*/ 1731523 w 4250987"/>
                    <a:gd name="connsiteY2" fmla="*/ 1536970 h 1966608"/>
                    <a:gd name="connsiteX3" fmla="*/ 2149812 w 4250987"/>
                    <a:gd name="connsiteY3" fmla="*/ 992221 h 1966608"/>
                    <a:gd name="connsiteX4" fmla="*/ 2626468 w 4250987"/>
                    <a:gd name="connsiteY4" fmla="*/ 301558 h 1966608"/>
                    <a:gd name="connsiteX5" fmla="*/ 3142034 w 4250987"/>
                    <a:gd name="connsiteY5" fmla="*/ 48638 h 1966608"/>
                    <a:gd name="connsiteX6" fmla="*/ 4250987 w 4250987"/>
                    <a:gd name="connsiteY6" fmla="*/ 9728 h 1966608"/>
                    <a:gd name="connsiteX0" fmla="*/ 0 w 4250987"/>
                    <a:gd name="connsiteY0" fmla="*/ 1896870 h 1966604"/>
                    <a:gd name="connsiteX1" fmla="*/ 1089498 w 4250987"/>
                    <a:gd name="connsiteY1" fmla="*/ 1906621 h 1966604"/>
                    <a:gd name="connsiteX2" fmla="*/ 1731523 w 4250987"/>
                    <a:gd name="connsiteY2" fmla="*/ 1536970 h 1966604"/>
                    <a:gd name="connsiteX3" fmla="*/ 2149812 w 4250987"/>
                    <a:gd name="connsiteY3" fmla="*/ 992221 h 1966604"/>
                    <a:gd name="connsiteX4" fmla="*/ 2626468 w 4250987"/>
                    <a:gd name="connsiteY4" fmla="*/ 301558 h 1966604"/>
                    <a:gd name="connsiteX5" fmla="*/ 3142034 w 4250987"/>
                    <a:gd name="connsiteY5" fmla="*/ 48638 h 1966604"/>
                    <a:gd name="connsiteX6" fmla="*/ 4250987 w 4250987"/>
                    <a:gd name="connsiteY6" fmla="*/ 9728 h 1966604"/>
                    <a:gd name="connsiteX0" fmla="*/ 0 w 4250987"/>
                    <a:gd name="connsiteY0" fmla="*/ 1896870 h 1966604"/>
                    <a:gd name="connsiteX1" fmla="*/ 1089498 w 4250987"/>
                    <a:gd name="connsiteY1" fmla="*/ 1906621 h 1966604"/>
                    <a:gd name="connsiteX2" fmla="*/ 1731523 w 4250987"/>
                    <a:gd name="connsiteY2" fmla="*/ 1536970 h 1966604"/>
                    <a:gd name="connsiteX3" fmla="*/ 2149812 w 4250987"/>
                    <a:gd name="connsiteY3" fmla="*/ 992221 h 1966604"/>
                    <a:gd name="connsiteX4" fmla="*/ 2626468 w 4250987"/>
                    <a:gd name="connsiteY4" fmla="*/ 301558 h 1966604"/>
                    <a:gd name="connsiteX5" fmla="*/ 3142034 w 4250987"/>
                    <a:gd name="connsiteY5" fmla="*/ 48638 h 1966604"/>
                    <a:gd name="connsiteX6" fmla="*/ 4250987 w 4250987"/>
                    <a:gd name="connsiteY6" fmla="*/ 9728 h 1966604"/>
                    <a:gd name="connsiteX0" fmla="*/ 0 w 4250987"/>
                    <a:gd name="connsiteY0" fmla="*/ 1896870 h 1966604"/>
                    <a:gd name="connsiteX1" fmla="*/ 1089498 w 4250987"/>
                    <a:gd name="connsiteY1" fmla="*/ 1906621 h 1966604"/>
                    <a:gd name="connsiteX2" fmla="*/ 1731523 w 4250987"/>
                    <a:gd name="connsiteY2" fmla="*/ 1536970 h 1966604"/>
                    <a:gd name="connsiteX3" fmla="*/ 2149812 w 4250987"/>
                    <a:gd name="connsiteY3" fmla="*/ 992221 h 1966604"/>
                    <a:gd name="connsiteX4" fmla="*/ 2626468 w 4250987"/>
                    <a:gd name="connsiteY4" fmla="*/ 301558 h 1966604"/>
                    <a:gd name="connsiteX5" fmla="*/ 3142034 w 4250987"/>
                    <a:gd name="connsiteY5" fmla="*/ 48638 h 1966604"/>
                    <a:gd name="connsiteX6" fmla="*/ 4250987 w 4250987"/>
                    <a:gd name="connsiteY6" fmla="*/ 9728 h 1966604"/>
                    <a:gd name="connsiteX0" fmla="*/ 0 w 3161489"/>
                    <a:gd name="connsiteY0" fmla="*/ 1906621 h 1906621"/>
                    <a:gd name="connsiteX1" fmla="*/ 642025 w 3161489"/>
                    <a:gd name="connsiteY1" fmla="*/ 1536970 h 1906621"/>
                    <a:gd name="connsiteX2" fmla="*/ 1060314 w 3161489"/>
                    <a:gd name="connsiteY2" fmla="*/ 992221 h 1906621"/>
                    <a:gd name="connsiteX3" fmla="*/ 1536970 w 3161489"/>
                    <a:gd name="connsiteY3" fmla="*/ 301558 h 1906621"/>
                    <a:gd name="connsiteX4" fmla="*/ 2052536 w 3161489"/>
                    <a:gd name="connsiteY4" fmla="*/ 48638 h 1906621"/>
                    <a:gd name="connsiteX5" fmla="*/ 3161489 w 3161489"/>
                    <a:gd name="connsiteY5" fmla="*/ 9728 h 1906621"/>
                    <a:gd name="connsiteX0" fmla="*/ 119144 w 3280633"/>
                    <a:gd name="connsiteY0" fmla="*/ 1906621 h 1947561"/>
                    <a:gd name="connsiteX1" fmla="*/ 107004 w 3280633"/>
                    <a:gd name="connsiteY1" fmla="*/ 1885953 h 1947561"/>
                    <a:gd name="connsiteX2" fmla="*/ 761169 w 3280633"/>
                    <a:gd name="connsiteY2" fmla="*/ 1536970 h 1947561"/>
                    <a:gd name="connsiteX3" fmla="*/ 1179458 w 3280633"/>
                    <a:gd name="connsiteY3" fmla="*/ 992221 h 1947561"/>
                    <a:gd name="connsiteX4" fmla="*/ 1656114 w 3280633"/>
                    <a:gd name="connsiteY4" fmla="*/ 301558 h 1947561"/>
                    <a:gd name="connsiteX5" fmla="*/ 2171680 w 3280633"/>
                    <a:gd name="connsiteY5" fmla="*/ 48638 h 1947561"/>
                    <a:gd name="connsiteX6" fmla="*/ 3280633 w 3280633"/>
                    <a:gd name="connsiteY6" fmla="*/ 9728 h 1947561"/>
                    <a:gd name="connsiteX0" fmla="*/ 547161 w 3708650"/>
                    <a:gd name="connsiteY0" fmla="*/ 1906621 h 1906621"/>
                    <a:gd name="connsiteX1" fmla="*/ 535021 w 3708650"/>
                    <a:gd name="connsiteY1" fmla="*/ 1885953 h 1906621"/>
                    <a:gd name="connsiteX2" fmla="*/ 1189186 w 3708650"/>
                    <a:gd name="connsiteY2" fmla="*/ 1536970 h 1906621"/>
                    <a:gd name="connsiteX3" fmla="*/ 1607475 w 3708650"/>
                    <a:gd name="connsiteY3" fmla="*/ 992221 h 1906621"/>
                    <a:gd name="connsiteX4" fmla="*/ 2084131 w 3708650"/>
                    <a:gd name="connsiteY4" fmla="*/ 301558 h 1906621"/>
                    <a:gd name="connsiteX5" fmla="*/ 2599697 w 3708650"/>
                    <a:gd name="connsiteY5" fmla="*/ 48638 h 1906621"/>
                    <a:gd name="connsiteX6" fmla="*/ 3708650 w 3708650"/>
                    <a:gd name="connsiteY6" fmla="*/ 9728 h 1906621"/>
                    <a:gd name="connsiteX0" fmla="*/ 1690201 w 4851690"/>
                    <a:gd name="connsiteY0" fmla="*/ 1906621 h 1906621"/>
                    <a:gd name="connsiteX1" fmla="*/ 535021 w 4851690"/>
                    <a:gd name="connsiteY1" fmla="*/ 1885953 h 1906621"/>
                    <a:gd name="connsiteX2" fmla="*/ 2332226 w 4851690"/>
                    <a:gd name="connsiteY2" fmla="*/ 1536970 h 1906621"/>
                    <a:gd name="connsiteX3" fmla="*/ 2750515 w 4851690"/>
                    <a:gd name="connsiteY3" fmla="*/ 992221 h 1906621"/>
                    <a:gd name="connsiteX4" fmla="*/ 3227171 w 4851690"/>
                    <a:gd name="connsiteY4" fmla="*/ 301558 h 1906621"/>
                    <a:gd name="connsiteX5" fmla="*/ 3742737 w 4851690"/>
                    <a:gd name="connsiteY5" fmla="*/ 48638 h 1906621"/>
                    <a:gd name="connsiteX6" fmla="*/ 4851690 w 4851690"/>
                    <a:gd name="connsiteY6" fmla="*/ 9728 h 1906621"/>
                    <a:gd name="connsiteX0" fmla="*/ 2023 w 6521130"/>
                    <a:gd name="connsiteY0" fmla="*/ 1906597 h 1906597"/>
                    <a:gd name="connsiteX1" fmla="*/ 2204461 w 6521130"/>
                    <a:gd name="connsiteY1" fmla="*/ 1885953 h 1906597"/>
                    <a:gd name="connsiteX2" fmla="*/ 4001666 w 6521130"/>
                    <a:gd name="connsiteY2" fmla="*/ 1536970 h 1906597"/>
                    <a:gd name="connsiteX3" fmla="*/ 4419955 w 6521130"/>
                    <a:gd name="connsiteY3" fmla="*/ 992221 h 1906597"/>
                    <a:gd name="connsiteX4" fmla="*/ 4896611 w 6521130"/>
                    <a:gd name="connsiteY4" fmla="*/ 301558 h 1906597"/>
                    <a:gd name="connsiteX5" fmla="*/ 5412177 w 6521130"/>
                    <a:gd name="connsiteY5" fmla="*/ 48638 h 1906597"/>
                    <a:gd name="connsiteX6" fmla="*/ 6521130 w 6521130"/>
                    <a:gd name="connsiteY6" fmla="*/ 9728 h 1906597"/>
                    <a:gd name="connsiteX0" fmla="*/ 2023 w 6521130"/>
                    <a:gd name="connsiteY0" fmla="*/ 1906597 h 1906597"/>
                    <a:gd name="connsiteX1" fmla="*/ 3347437 w 6521130"/>
                    <a:gd name="connsiteY1" fmla="*/ 1885929 h 1906597"/>
                    <a:gd name="connsiteX2" fmla="*/ 4001666 w 6521130"/>
                    <a:gd name="connsiteY2" fmla="*/ 1536970 h 1906597"/>
                    <a:gd name="connsiteX3" fmla="*/ 4419955 w 6521130"/>
                    <a:gd name="connsiteY3" fmla="*/ 992221 h 1906597"/>
                    <a:gd name="connsiteX4" fmla="*/ 4896611 w 6521130"/>
                    <a:gd name="connsiteY4" fmla="*/ 301558 h 1906597"/>
                    <a:gd name="connsiteX5" fmla="*/ 5412177 w 6521130"/>
                    <a:gd name="connsiteY5" fmla="*/ 48638 h 1906597"/>
                    <a:gd name="connsiteX6" fmla="*/ 6521130 w 6521130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29 h 1906597"/>
                    <a:gd name="connsiteX2" fmla="*/ 1787120 w 4306584"/>
                    <a:gd name="connsiteY2" fmla="*/ 1536970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29 h 1906597"/>
                    <a:gd name="connsiteX2" fmla="*/ 1644212 w 4306584"/>
                    <a:gd name="connsiteY2" fmla="*/ 1536946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644212 w 4306584"/>
                    <a:gd name="connsiteY2" fmla="*/ 1536946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2017662"/>
                    <a:gd name="connsiteX1" fmla="*/ 1132891 w 4306584"/>
                    <a:gd name="connsiteY1" fmla="*/ 1885905 h 2017662"/>
                    <a:gd name="connsiteX2" fmla="*/ 1644212 w 4306584"/>
                    <a:gd name="connsiteY2" fmla="*/ 1536946 h 2017662"/>
                    <a:gd name="connsiteX3" fmla="*/ 2205409 w 4306584"/>
                    <a:gd name="connsiteY3" fmla="*/ 992221 h 2017662"/>
                    <a:gd name="connsiteX4" fmla="*/ 2682065 w 4306584"/>
                    <a:gd name="connsiteY4" fmla="*/ 301558 h 2017662"/>
                    <a:gd name="connsiteX5" fmla="*/ 3197631 w 4306584"/>
                    <a:gd name="connsiteY5" fmla="*/ 48638 h 2017662"/>
                    <a:gd name="connsiteX6" fmla="*/ 4306584 w 4306584"/>
                    <a:gd name="connsiteY6" fmla="*/ 9728 h 2017662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644212 w 4306584"/>
                    <a:gd name="connsiteY2" fmla="*/ 1536946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644212 w 4306584"/>
                    <a:gd name="connsiteY2" fmla="*/ 1536946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644212 w 4306584"/>
                    <a:gd name="connsiteY2" fmla="*/ 1536946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787056 w 4306584"/>
                    <a:gd name="connsiteY2" fmla="*/ 1679798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787056 w 4306584"/>
                    <a:gd name="connsiteY2" fmla="*/ 1679798 h 1906597"/>
                    <a:gd name="connsiteX3" fmla="*/ 2205409 w 4306584"/>
                    <a:gd name="connsiteY3" fmla="*/ 992221 h 1906597"/>
                    <a:gd name="connsiteX4" fmla="*/ 2682065 w 4306584"/>
                    <a:gd name="connsiteY4" fmla="*/ 301558 h 1906597"/>
                    <a:gd name="connsiteX5" fmla="*/ 3197631 w 4306584"/>
                    <a:gd name="connsiteY5" fmla="*/ 48638 h 1906597"/>
                    <a:gd name="connsiteX6" fmla="*/ 4306584 w 4306584"/>
                    <a:gd name="connsiteY6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787056 w 4306584"/>
                    <a:gd name="connsiteY2" fmla="*/ 1679798 h 1906597"/>
                    <a:gd name="connsiteX3" fmla="*/ 1667471 w 4306584"/>
                    <a:gd name="connsiteY3" fmla="*/ 1433929 h 1906597"/>
                    <a:gd name="connsiteX4" fmla="*/ 2205409 w 4306584"/>
                    <a:gd name="connsiteY4" fmla="*/ 992221 h 1906597"/>
                    <a:gd name="connsiteX5" fmla="*/ 2682065 w 4306584"/>
                    <a:gd name="connsiteY5" fmla="*/ 301558 h 1906597"/>
                    <a:gd name="connsiteX6" fmla="*/ 3197631 w 4306584"/>
                    <a:gd name="connsiteY6" fmla="*/ 48638 h 1906597"/>
                    <a:gd name="connsiteX7" fmla="*/ 4306584 w 4306584"/>
                    <a:gd name="connsiteY7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498868 w 4306584"/>
                    <a:gd name="connsiteY2" fmla="*/ 1679779 h 1906597"/>
                    <a:gd name="connsiteX3" fmla="*/ 1667471 w 4306584"/>
                    <a:gd name="connsiteY3" fmla="*/ 1433929 h 1906597"/>
                    <a:gd name="connsiteX4" fmla="*/ 2205409 w 4306584"/>
                    <a:gd name="connsiteY4" fmla="*/ 992221 h 1906597"/>
                    <a:gd name="connsiteX5" fmla="*/ 2682065 w 4306584"/>
                    <a:gd name="connsiteY5" fmla="*/ 301558 h 1906597"/>
                    <a:gd name="connsiteX6" fmla="*/ 3197631 w 4306584"/>
                    <a:gd name="connsiteY6" fmla="*/ 48638 h 1906597"/>
                    <a:gd name="connsiteX7" fmla="*/ 4306584 w 4306584"/>
                    <a:gd name="connsiteY7" fmla="*/ 9728 h 1906597"/>
                    <a:gd name="connsiteX0" fmla="*/ 2023 w 4306584"/>
                    <a:gd name="connsiteY0" fmla="*/ 1906597 h 1906597"/>
                    <a:gd name="connsiteX1" fmla="*/ 1132891 w 4306584"/>
                    <a:gd name="connsiteY1" fmla="*/ 1885905 h 1906597"/>
                    <a:gd name="connsiteX2" fmla="*/ 1498868 w 4306584"/>
                    <a:gd name="connsiteY2" fmla="*/ 1679779 h 1906597"/>
                    <a:gd name="connsiteX3" fmla="*/ 1667471 w 4306584"/>
                    <a:gd name="connsiteY3" fmla="*/ 1433929 h 1906597"/>
                    <a:gd name="connsiteX4" fmla="*/ 2090119 w 4306584"/>
                    <a:gd name="connsiteY4" fmla="*/ 992201 h 1906597"/>
                    <a:gd name="connsiteX5" fmla="*/ 2682065 w 4306584"/>
                    <a:gd name="connsiteY5" fmla="*/ 301558 h 1906597"/>
                    <a:gd name="connsiteX6" fmla="*/ 3197631 w 4306584"/>
                    <a:gd name="connsiteY6" fmla="*/ 48638 h 1906597"/>
                    <a:gd name="connsiteX7" fmla="*/ 4306584 w 4306584"/>
                    <a:gd name="connsiteY7" fmla="*/ 9728 h 1906597"/>
                    <a:gd name="connsiteX0" fmla="*/ 2023 w 4306584"/>
                    <a:gd name="connsiteY0" fmla="*/ 1906594 h 1906594"/>
                    <a:gd name="connsiteX1" fmla="*/ 1132891 w 4306584"/>
                    <a:gd name="connsiteY1" fmla="*/ 1885902 h 1906594"/>
                    <a:gd name="connsiteX2" fmla="*/ 1498868 w 4306584"/>
                    <a:gd name="connsiteY2" fmla="*/ 1679776 h 1906594"/>
                    <a:gd name="connsiteX3" fmla="*/ 1667471 w 4306584"/>
                    <a:gd name="connsiteY3" fmla="*/ 1433926 h 1906594"/>
                    <a:gd name="connsiteX4" fmla="*/ 2090119 w 4306584"/>
                    <a:gd name="connsiteY4" fmla="*/ 992198 h 1906594"/>
                    <a:gd name="connsiteX5" fmla="*/ 2566774 w 4306584"/>
                    <a:gd name="connsiteY5" fmla="*/ 301536 h 1906594"/>
                    <a:gd name="connsiteX6" fmla="*/ 3197631 w 4306584"/>
                    <a:gd name="connsiteY6" fmla="*/ 48635 h 1906594"/>
                    <a:gd name="connsiteX7" fmla="*/ 4306584 w 4306584"/>
                    <a:gd name="connsiteY7" fmla="*/ 9725 h 1906594"/>
                    <a:gd name="connsiteX0" fmla="*/ 2023 w 4306584"/>
                    <a:gd name="connsiteY0" fmla="*/ 1906594 h 1906594"/>
                    <a:gd name="connsiteX1" fmla="*/ 1132891 w 4306584"/>
                    <a:gd name="connsiteY1" fmla="*/ 1885902 h 1906594"/>
                    <a:gd name="connsiteX2" fmla="*/ 1498868 w 4306584"/>
                    <a:gd name="connsiteY2" fmla="*/ 1679776 h 1906594"/>
                    <a:gd name="connsiteX3" fmla="*/ 1667471 w 4306584"/>
                    <a:gd name="connsiteY3" fmla="*/ 1433926 h 1906594"/>
                    <a:gd name="connsiteX4" fmla="*/ 2090119 w 4306584"/>
                    <a:gd name="connsiteY4" fmla="*/ 992179 h 1906594"/>
                    <a:gd name="connsiteX5" fmla="*/ 2566774 w 4306584"/>
                    <a:gd name="connsiteY5" fmla="*/ 301536 h 1906594"/>
                    <a:gd name="connsiteX6" fmla="*/ 3197631 w 4306584"/>
                    <a:gd name="connsiteY6" fmla="*/ 48635 h 1906594"/>
                    <a:gd name="connsiteX7" fmla="*/ 4306584 w 4306584"/>
                    <a:gd name="connsiteY7" fmla="*/ 9725 h 1906594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98868 w 4306584"/>
                    <a:gd name="connsiteY2" fmla="*/ 1679795 h 1906613"/>
                    <a:gd name="connsiteX3" fmla="*/ 1667471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98868 w 4306584"/>
                    <a:gd name="connsiteY2" fmla="*/ 1679795 h 1906613"/>
                    <a:gd name="connsiteX3" fmla="*/ 1782710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614107 w 4306584"/>
                    <a:gd name="connsiteY2" fmla="*/ 1679775 h 1906613"/>
                    <a:gd name="connsiteX3" fmla="*/ 1782710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614107 w 4306584"/>
                    <a:gd name="connsiteY2" fmla="*/ 1679775 h 1906613"/>
                    <a:gd name="connsiteX3" fmla="*/ 1782710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41184 w 4306584"/>
                    <a:gd name="connsiteY2" fmla="*/ 1679756 h 1906613"/>
                    <a:gd name="connsiteX3" fmla="*/ 1782710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41184 w 4306584"/>
                    <a:gd name="connsiteY2" fmla="*/ 1679756 h 1906613"/>
                    <a:gd name="connsiteX3" fmla="*/ 1782710 w 4306584"/>
                    <a:gd name="connsiteY3" fmla="*/ 1433945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41184 w 4306584"/>
                    <a:gd name="connsiteY2" fmla="*/ 1679756 h 1906613"/>
                    <a:gd name="connsiteX3" fmla="*/ 1667419 w 4306584"/>
                    <a:gd name="connsiteY3" fmla="*/ 1317027 h 1906613"/>
                    <a:gd name="connsiteX4" fmla="*/ 2090119 w 4306584"/>
                    <a:gd name="connsiteY4" fmla="*/ 992198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3 h 1906613"/>
                    <a:gd name="connsiteX1" fmla="*/ 1132891 w 4306584"/>
                    <a:gd name="connsiteY1" fmla="*/ 1885921 h 1906613"/>
                    <a:gd name="connsiteX2" fmla="*/ 1441184 w 4306584"/>
                    <a:gd name="connsiteY2" fmla="*/ 1679756 h 1906613"/>
                    <a:gd name="connsiteX3" fmla="*/ 1667419 w 4306584"/>
                    <a:gd name="connsiteY3" fmla="*/ 1317027 h 1906613"/>
                    <a:gd name="connsiteX4" fmla="*/ 1974828 w 4306584"/>
                    <a:gd name="connsiteY4" fmla="*/ 875280 h 1906613"/>
                    <a:gd name="connsiteX5" fmla="*/ 2566774 w 4306584"/>
                    <a:gd name="connsiteY5" fmla="*/ 301555 h 1906613"/>
                    <a:gd name="connsiteX6" fmla="*/ 3024708 w 4306584"/>
                    <a:gd name="connsiteY6" fmla="*/ 48635 h 1906613"/>
                    <a:gd name="connsiteX7" fmla="*/ 4306584 w 4306584"/>
                    <a:gd name="connsiteY7" fmla="*/ 9744 h 1906613"/>
                    <a:gd name="connsiteX0" fmla="*/ 2023 w 4306584"/>
                    <a:gd name="connsiteY0" fmla="*/ 1906610 h 1906610"/>
                    <a:gd name="connsiteX1" fmla="*/ 1132891 w 4306584"/>
                    <a:gd name="connsiteY1" fmla="*/ 1885918 h 1906610"/>
                    <a:gd name="connsiteX2" fmla="*/ 1441184 w 4306584"/>
                    <a:gd name="connsiteY2" fmla="*/ 1679753 h 1906610"/>
                    <a:gd name="connsiteX3" fmla="*/ 1667419 w 4306584"/>
                    <a:gd name="connsiteY3" fmla="*/ 1317024 h 1906610"/>
                    <a:gd name="connsiteX4" fmla="*/ 1974828 w 4306584"/>
                    <a:gd name="connsiteY4" fmla="*/ 875277 h 1906610"/>
                    <a:gd name="connsiteX5" fmla="*/ 2451483 w 4306584"/>
                    <a:gd name="connsiteY5" fmla="*/ 301532 h 1906610"/>
                    <a:gd name="connsiteX6" fmla="*/ 3024708 w 4306584"/>
                    <a:gd name="connsiteY6" fmla="*/ 48632 h 1906610"/>
                    <a:gd name="connsiteX7" fmla="*/ 4306584 w 4306584"/>
                    <a:gd name="connsiteY7" fmla="*/ 9741 h 1906610"/>
                    <a:gd name="connsiteX0" fmla="*/ 2023 w 4306584"/>
                    <a:gd name="connsiteY0" fmla="*/ 1906610 h 1906610"/>
                    <a:gd name="connsiteX1" fmla="*/ 1132891 w 4306584"/>
                    <a:gd name="connsiteY1" fmla="*/ 1885918 h 1906610"/>
                    <a:gd name="connsiteX2" fmla="*/ 1441184 w 4306584"/>
                    <a:gd name="connsiteY2" fmla="*/ 1679753 h 1906610"/>
                    <a:gd name="connsiteX3" fmla="*/ 1667419 w 4306584"/>
                    <a:gd name="connsiteY3" fmla="*/ 1317024 h 1906610"/>
                    <a:gd name="connsiteX4" fmla="*/ 1974828 w 4306584"/>
                    <a:gd name="connsiteY4" fmla="*/ 875277 h 1906610"/>
                    <a:gd name="connsiteX5" fmla="*/ 2451483 w 4306584"/>
                    <a:gd name="connsiteY5" fmla="*/ 301532 h 1906610"/>
                    <a:gd name="connsiteX6" fmla="*/ 3024708 w 4306584"/>
                    <a:gd name="connsiteY6" fmla="*/ 48632 h 1906610"/>
                    <a:gd name="connsiteX7" fmla="*/ 4306584 w 4306584"/>
                    <a:gd name="connsiteY7" fmla="*/ 9741 h 1906610"/>
                    <a:gd name="connsiteX0" fmla="*/ 2023 w 4306584"/>
                    <a:gd name="connsiteY0" fmla="*/ 1906610 h 1906610"/>
                    <a:gd name="connsiteX1" fmla="*/ 1132891 w 4306584"/>
                    <a:gd name="connsiteY1" fmla="*/ 1885918 h 1906610"/>
                    <a:gd name="connsiteX2" fmla="*/ 1441184 w 4306584"/>
                    <a:gd name="connsiteY2" fmla="*/ 1679753 h 1906610"/>
                    <a:gd name="connsiteX3" fmla="*/ 1667419 w 4306584"/>
                    <a:gd name="connsiteY3" fmla="*/ 1317024 h 1906610"/>
                    <a:gd name="connsiteX4" fmla="*/ 1974828 w 4306584"/>
                    <a:gd name="connsiteY4" fmla="*/ 875277 h 1906610"/>
                    <a:gd name="connsiteX5" fmla="*/ 2451483 w 4306584"/>
                    <a:gd name="connsiteY5" fmla="*/ 301532 h 1906610"/>
                    <a:gd name="connsiteX6" fmla="*/ 3024708 w 4306584"/>
                    <a:gd name="connsiteY6" fmla="*/ 48632 h 1906610"/>
                    <a:gd name="connsiteX7" fmla="*/ 4306584 w 4306584"/>
                    <a:gd name="connsiteY7" fmla="*/ 9741 h 1906610"/>
                    <a:gd name="connsiteX0" fmla="*/ 2023 w 4306584"/>
                    <a:gd name="connsiteY0" fmla="*/ 1906610 h 1906610"/>
                    <a:gd name="connsiteX1" fmla="*/ 1132891 w 4306584"/>
                    <a:gd name="connsiteY1" fmla="*/ 1885918 h 1906610"/>
                    <a:gd name="connsiteX2" fmla="*/ 1441184 w 4306584"/>
                    <a:gd name="connsiteY2" fmla="*/ 1679753 h 1906610"/>
                    <a:gd name="connsiteX3" fmla="*/ 1667419 w 4306584"/>
                    <a:gd name="connsiteY3" fmla="*/ 1317024 h 1906610"/>
                    <a:gd name="connsiteX4" fmla="*/ 1974828 w 4306584"/>
                    <a:gd name="connsiteY4" fmla="*/ 875277 h 1906610"/>
                    <a:gd name="connsiteX5" fmla="*/ 2451483 w 4306584"/>
                    <a:gd name="connsiteY5" fmla="*/ 301532 h 1906610"/>
                    <a:gd name="connsiteX6" fmla="*/ 3024708 w 4306584"/>
                    <a:gd name="connsiteY6" fmla="*/ 48632 h 1906610"/>
                    <a:gd name="connsiteX7" fmla="*/ 4306584 w 4306584"/>
                    <a:gd name="connsiteY7" fmla="*/ 9741 h 1906610"/>
                    <a:gd name="connsiteX0" fmla="*/ 2023 w 4306584"/>
                    <a:gd name="connsiteY0" fmla="*/ 1906610 h 1906610"/>
                    <a:gd name="connsiteX1" fmla="*/ 1132891 w 4306584"/>
                    <a:gd name="connsiteY1" fmla="*/ 1885918 h 1906610"/>
                    <a:gd name="connsiteX2" fmla="*/ 1441184 w 4306584"/>
                    <a:gd name="connsiteY2" fmla="*/ 1679753 h 1906610"/>
                    <a:gd name="connsiteX3" fmla="*/ 1667419 w 4306584"/>
                    <a:gd name="connsiteY3" fmla="*/ 1317024 h 1906610"/>
                    <a:gd name="connsiteX4" fmla="*/ 1974828 w 4306584"/>
                    <a:gd name="connsiteY4" fmla="*/ 875277 h 1906610"/>
                    <a:gd name="connsiteX5" fmla="*/ 2451483 w 4306584"/>
                    <a:gd name="connsiteY5" fmla="*/ 301532 h 1906610"/>
                    <a:gd name="connsiteX6" fmla="*/ 3024708 w 4306584"/>
                    <a:gd name="connsiteY6" fmla="*/ 48632 h 1906610"/>
                    <a:gd name="connsiteX7" fmla="*/ 4306584 w 4306584"/>
                    <a:gd name="connsiteY7" fmla="*/ 9741 h 1906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06584" h="1906610">
                      <a:moveTo>
                        <a:pt x="2023" y="1906610"/>
                      </a:moveTo>
                      <a:cubicBezTo>
                        <a:pt x="0" y="1903165"/>
                        <a:pt x="597870" y="1885918"/>
                        <a:pt x="1132891" y="1885918"/>
                      </a:cubicBezTo>
                      <a:cubicBezTo>
                        <a:pt x="1200020" y="1837019"/>
                        <a:pt x="1269746" y="1899205"/>
                        <a:pt x="1441184" y="1679753"/>
                      </a:cubicBezTo>
                      <a:cubicBezTo>
                        <a:pt x="1526445" y="1581040"/>
                        <a:pt x="1484352" y="1606955"/>
                        <a:pt x="1667419" y="1317024"/>
                      </a:cubicBezTo>
                      <a:lnTo>
                        <a:pt x="1974828" y="875277"/>
                      </a:lnTo>
                      <a:cubicBezTo>
                        <a:pt x="2105505" y="686545"/>
                        <a:pt x="2276503" y="439306"/>
                        <a:pt x="2451483" y="301532"/>
                      </a:cubicBezTo>
                      <a:cubicBezTo>
                        <a:pt x="2626463" y="163758"/>
                        <a:pt x="2715525" y="97264"/>
                        <a:pt x="3024708" y="48632"/>
                      </a:cubicBezTo>
                      <a:cubicBezTo>
                        <a:pt x="3333891" y="0"/>
                        <a:pt x="3887484" y="4877"/>
                        <a:pt x="4306584" y="9741"/>
                      </a:cubicBezTo>
                    </a:path>
                  </a:pathLst>
                </a:cu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9" name="Content Placeholder 2"/>
              <p:cNvSpPr txBox="1">
                <a:spLocks/>
              </p:cNvSpPr>
              <p:nvPr/>
            </p:nvSpPr>
            <p:spPr bwMode="auto">
              <a:xfrm>
                <a:off x="142844" y="4000504"/>
                <a:ext cx="285752" cy="7858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vert270" wrap="square" lIns="38100" tIns="38100" rIns="381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  <a:defRPr/>
                </a:pPr>
                <a:r>
                  <a:rPr lang="en-AU" sz="1400" kern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charset="0"/>
                  </a:rPr>
                  <a:t>Fatalities</a:t>
                </a:r>
                <a:endParaRPr kumimoji="0" lang="en-A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Calibri" charset="0"/>
                </a:endParaRPr>
              </a:p>
            </p:txBody>
          </p:sp>
          <p:sp>
            <p:nvSpPr>
              <p:cNvPr id="20" name="Content Placeholder 2"/>
              <p:cNvSpPr txBox="1">
                <a:spLocks/>
              </p:cNvSpPr>
              <p:nvPr/>
            </p:nvSpPr>
            <p:spPr bwMode="auto">
              <a:xfrm>
                <a:off x="428596" y="4643446"/>
                <a:ext cx="285752" cy="33813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vert270" wrap="square" lIns="38100" tIns="38100" rIns="381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  <a:defRPr/>
                </a:pPr>
                <a:r>
                  <a:rPr lang="en-AU" sz="1100" kern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charset="0"/>
                  </a:rPr>
                  <a:t>0%</a:t>
                </a:r>
                <a:endParaRPr kumimoji="0" lang="en-AU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Calibri" charset="0"/>
                </a:endParaRPr>
              </a:p>
            </p:txBody>
          </p:sp>
          <p:sp>
            <p:nvSpPr>
              <p:cNvPr id="21" name="Content Placeholder 2"/>
              <p:cNvSpPr txBox="1">
                <a:spLocks/>
              </p:cNvSpPr>
              <p:nvPr/>
            </p:nvSpPr>
            <p:spPr bwMode="auto">
              <a:xfrm>
                <a:off x="428596" y="3643314"/>
                <a:ext cx="285752" cy="50006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vert270" wrap="square" lIns="38100" tIns="38100" rIns="381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  <a:defRPr/>
                </a:pPr>
                <a:r>
                  <a:rPr lang="en-AU" sz="1100" kern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charset="0"/>
                  </a:rPr>
                  <a:t>100%</a:t>
                </a:r>
                <a:endParaRPr kumimoji="0" lang="en-AU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Calibri" charset="0"/>
                </a:endParaRPr>
              </a:p>
            </p:txBody>
          </p:sp>
          <p:sp>
            <p:nvSpPr>
              <p:cNvPr id="22" name="Content Placeholder 2"/>
              <p:cNvSpPr txBox="1">
                <a:spLocks/>
              </p:cNvSpPr>
              <p:nvPr/>
            </p:nvSpPr>
            <p:spPr bwMode="auto">
              <a:xfrm>
                <a:off x="1428728" y="4929198"/>
                <a:ext cx="428628" cy="2762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38100" tIns="38100" rIns="381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  <a:defRPr/>
                </a:pPr>
                <a:r>
                  <a:rPr lang="en-AU" sz="1400" kern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charset="0"/>
                  </a:rPr>
                  <a:t>MMI</a:t>
                </a:r>
                <a:endParaRPr kumimoji="0" lang="en-A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Calibri" charset="0"/>
                </a:endParaRPr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3671897" y="3790890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Impact Function</a:t>
            </a:r>
            <a:endParaRPr lang="en-AU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0" y="3352800"/>
            <a:ext cx="1071570" cy="71438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0800000" flipV="1">
            <a:off x="5786462" y="3352800"/>
            <a:ext cx="1071570" cy="71438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000100" y="214290"/>
            <a:ext cx="721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bg1"/>
                </a:solidFill>
              </a:rPr>
              <a:t>Generic Impact </a:t>
            </a:r>
            <a:r>
              <a:rPr lang="en-AU" sz="2400" dirty="0">
                <a:solidFill>
                  <a:schemeClr val="bg1"/>
                </a:solidFill>
              </a:rPr>
              <a:t>M</a:t>
            </a:r>
            <a:r>
              <a:rPr lang="en-AU" sz="2400" dirty="0" smtClean="0">
                <a:solidFill>
                  <a:schemeClr val="bg1"/>
                </a:solidFill>
              </a:rPr>
              <a:t>apping</a:t>
            </a:r>
            <a:endParaRPr lang="en-A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solidFill>
                  <a:schemeClr val="bg1"/>
                </a:solidFill>
              </a:rPr>
              <a:t>Risiko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Framework for calculating spatial impact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Aims at underpinning risk assessment requirements where needed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Partnership with World Bank (Global Facility for Disaster Reduction and Recovery)</a:t>
            </a:r>
          </a:p>
          <a:p>
            <a:pPr>
              <a:buNone/>
            </a:pPr>
            <a:endParaRPr lang="en-AU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ctr"/>
            <a:r>
              <a:rPr lang="en-AU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Risiko</a:t>
            </a:r>
            <a:endParaRPr lang="en-AU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22"/>
            <a:ext cx="8228013" cy="578647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S</a:t>
            </a:r>
            <a:r>
              <a:rPr lang="en-AU" dirty="0" smtClean="0">
                <a:solidFill>
                  <a:schemeClr val="bg1"/>
                </a:solidFill>
              </a:rPr>
              <a:t>patial </a:t>
            </a:r>
            <a:r>
              <a:rPr lang="en-AU" dirty="0" smtClean="0">
                <a:solidFill>
                  <a:schemeClr val="bg1"/>
                </a:solidFill>
              </a:rPr>
              <a:t>data </a:t>
            </a:r>
            <a:r>
              <a:rPr lang="en-AU" dirty="0" smtClean="0">
                <a:solidFill>
                  <a:schemeClr val="bg1"/>
                </a:solidFill>
              </a:rPr>
              <a:t>distributed using </a:t>
            </a:r>
            <a:r>
              <a:rPr lang="en-AU" dirty="0" err="1" smtClean="0">
                <a:solidFill>
                  <a:schemeClr val="bg1"/>
                </a:solidFill>
              </a:rPr>
              <a:t>GeoServer</a:t>
            </a:r>
            <a:endParaRPr lang="en-AU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Input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rgbClr val="92D050"/>
                </a:solidFill>
              </a:rPr>
              <a:t>Hazard </a:t>
            </a:r>
            <a:r>
              <a:rPr lang="en-AU" dirty="0" smtClean="0">
                <a:solidFill>
                  <a:srgbClr val="92D050"/>
                </a:solidFill>
              </a:rPr>
              <a:t>map (earthquake </a:t>
            </a:r>
            <a:r>
              <a:rPr lang="en-AU" dirty="0" smtClean="0">
                <a:solidFill>
                  <a:srgbClr val="92D050"/>
                </a:solidFill>
              </a:rPr>
              <a:t>ground shaking, tsunami </a:t>
            </a:r>
            <a:r>
              <a:rPr lang="en-AU" dirty="0" smtClean="0">
                <a:solidFill>
                  <a:srgbClr val="92D050"/>
                </a:solidFill>
              </a:rPr>
              <a:t>inundation depth, </a:t>
            </a:r>
            <a:r>
              <a:rPr lang="en-AU" dirty="0" smtClean="0">
                <a:solidFill>
                  <a:srgbClr val="92D050"/>
                </a:solidFill>
              </a:rPr>
              <a:t>volcanic ash </a:t>
            </a:r>
            <a:r>
              <a:rPr lang="en-AU" dirty="0" smtClean="0">
                <a:solidFill>
                  <a:srgbClr val="92D050"/>
                </a:solidFill>
              </a:rPr>
              <a:t>load)</a:t>
            </a:r>
            <a:endParaRPr lang="en-AU" dirty="0" smtClean="0">
              <a:solidFill>
                <a:srgbClr val="92D05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rgbClr val="FFC000"/>
                </a:solidFill>
              </a:rPr>
              <a:t>Exposure </a:t>
            </a:r>
            <a:r>
              <a:rPr lang="en-AU" dirty="0" smtClean="0">
                <a:solidFill>
                  <a:srgbClr val="FFC000"/>
                </a:solidFill>
              </a:rPr>
              <a:t>map (population density, buildings)</a:t>
            </a:r>
            <a:endParaRPr lang="en-AU" dirty="0" smtClean="0">
              <a:solidFill>
                <a:srgbClr val="FFC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AU" dirty="0" err="1" smtClean="0">
                <a:solidFill>
                  <a:srgbClr val="00B0F0"/>
                </a:solidFill>
              </a:rPr>
              <a:t>Plugin</a:t>
            </a:r>
            <a:r>
              <a:rPr lang="en-AU" dirty="0" smtClean="0">
                <a:solidFill>
                  <a:srgbClr val="00B0F0"/>
                </a:solidFill>
              </a:rPr>
              <a:t> for calculating </a:t>
            </a:r>
            <a:r>
              <a:rPr lang="en-AU" dirty="0" smtClean="0">
                <a:solidFill>
                  <a:srgbClr val="00B0F0"/>
                </a:solidFill>
              </a:rPr>
              <a:t>impact (vulnerability curves)</a:t>
            </a:r>
            <a:endParaRPr lang="en-AU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Output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Map of calculated impact at exposure </a:t>
            </a:r>
            <a:r>
              <a:rPr lang="en-AU" dirty="0" smtClean="0">
                <a:solidFill>
                  <a:schemeClr val="bg1"/>
                </a:solidFill>
              </a:rPr>
              <a:t>locations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Specific statistics</a:t>
            </a:r>
            <a:endParaRPr lang="en-AU" dirty="0" smtClean="0">
              <a:solidFill>
                <a:schemeClr val="bg1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/>
          <a:lstStyle/>
          <a:p>
            <a:r>
              <a:rPr lang="en-AU" dirty="0" err="1" smtClean="0">
                <a:solidFill>
                  <a:schemeClr val="bg1"/>
                </a:solidFill>
              </a:rPr>
              <a:t>Risiko</a:t>
            </a:r>
            <a:r>
              <a:rPr lang="en-AU" dirty="0" smtClean="0">
                <a:solidFill>
                  <a:schemeClr val="bg1"/>
                </a:solidFill>
              </a:rPr>
              <a:t> components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b="1" dirty="0" smtClean="0">
                <a:solidFill>
                  <a:schemeClr val="bg1"/>
                </a:solidFill>
              </a:rPr>
              <a:t>Server Side</a:t>
            </a:r>
          </a:p>
          <a:p>
            <a:r>
              <a:rPr lang="en-AU" dirty="0" err="1" smtClean="0">
                <a:solidFill>
                  <a:srgbClr val="FFFF00"/>
                </a:solidFill>
              </a:rPr>
              <a:t>Django</a:t>
            </a:r>
            <a:endParaRPr lang="en-AU" dirty="0" smtClean="0">
              <a:solidFill>
                <a:srgbClr val="FFFF00"/>
              </a:solidFill>
            </a:endParaRPr>
          </a:p>
          <a:p>
            <a:r>
              <a:rPr lang="en-AU" dirty="0" smtClean="0">
                <a:solidFill>
                  <a:srgbClr val="FFFF00"/>
                </a:solidFill>
              </a:rPr>
              <a:t>Python (</a:t>
            </a:r>
            <a:r>
              <a:rPr lang="en-AU" dirty="0" err="1" smtClean="0">
                <a:solidFill>
                  <a:srgbClr val="FFFF00"/>
                </a:solidFill>
              </a:rPr>
              <a:t>scipy</a:t>
            </a:r>
            <a:r>
              <a:rPr lang="en-AU" dirty="0" smtClean="0">
                <a:solidFill>
                  <a:srgbClr val="FFFF00"/>
                </a:solidFill>
              </a:rPr>
              <a:t>, </a:t>
            </a:r>
            <a:r>
              <a:rPr lang="en-AU" dirty="0" err="1" smtClean="0">
                <a:solidFill>
                  <a:srgbClr val="FFFF00"/>
                </a:solidFill>
              </a:rPr>
              <a:t>numpy</a:t>
            </a:r>
            <a:r>
              <a:rPr lang="en-AU" dirty="0" smtClean="0">
                <a:solidFill>
                  <a:srgbClr val="FFFF00"/>
                </a:solidFill>
              </a:rPr>
              <a:t>, </a:t>
            </a:r>
            <a:r>
              <a:rPr lang="en-AU" dirty="0" err="1" smtClean="0">
                <a:solidFill>
                  <a:srgbClr val="FFFF00"/>
                </a:solidFill>
              </a:rPr>
              <a:t>gdal</a:t>
            </a:r>
            <a:r>
              <a:rPr lang="en-AU" dirty="0" smtClean="0">
                <a:solidFill>
                  <a:srgbClr val="FFFF00"/>
                </a:solidFill>
              </a:rPr>
              <a:t>, )</a:t>
            </a:r>
          </a:p>
          <a:p>
            <a:r>
              <a:rPr lang="en-AU" dirty="0" err="1" smtClean="0">
                <a:solidFill>
                  <a:srgbClr val="FFFF00"/>
                </a:solidFill>
              </a:rPr>
              <a:t>GeoServer</a:t>
            </a:r>
            <a:endParaRPr lang="en-AU" dirty="0" smtClean="0">
              <a:solidFill>
                <a:srgbClr val="FFFF00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AU" b="1" dirty="0" smtClean="0">
                <a:solidFill>
                  <a:schemeClr val="bg1"/>
                </a:solidFill>
              </a:rPr>
              <a:t>Client Side</a:t>
            </a:r>
          </a:p>
          <a:p>
            <a:pPr>
              <a:buFont typeface="Arial" charset="0"/>
              <a:buChar char="•"/>
            </a:pPr>
            <a:r>
              <a:rPr lang="en-AU" dirty="0" err="1" smtClean="0">
                <a:solidFill>
                  <a:srgbClr val="FFFF00"/>
                </a:solidFill>
              </a:rPr>
              <a:t>Javascript</a:t>
            </a:r>
            <a:r>
              <a:rPr lang="en-AU" dirty="0" smtClean="0">
                <a:solidFill>
                  <a:srgbClr val="FFFF00"/>
                </a:solidFill>
              </a:rPr>
              <a:t> (</a:t>
            </a:r>
            <a:r>
              <a:rPr lang="en-AU" dirty="0" err="1" smtClean="0">
                <a:solidFill>
                  <a:srgbClr val="FFFF00"/>
                </a:solidFill>
              </a:rPr>
              <a:t>OpenLayers</a:t>
            </a:r>
            <a:r>
              <a:rPr lang="en-AU" dirty="0" smtClean="0">
                <a:solidFill>
                  <a:srgbClr val="FFFF00"/>
                </a:solidFill>
              </a:rPr>
              <a:t>, </a:t>
            </a:r>
            <a:r>
              <a:rPr lang="en-AU" dirty="0" err="1" smtClean="0">
                <a:solidFill>
                  <a:srgbClr val="FFFF00"/>
                </a:solidFill>
              </a:rPr>
              <a:t>GeoExt</a:t>
            </a:r>
            <a:r>
              <a:rPr lang="en-AU" dirty="0" smtClean="0">
                <a:solidFill>
                  <a:srgbClr val="FFFF00"/>
                </a:solidFill>
              </a:rPr>
              <a:t>, )</a:t>
            </a:r>
          </a:p>
          <a:p>
            <a:pPr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J:\risiko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26" cy="5715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911475" y="4572000"/>
          <a:ext cx="676275" cy="485775"/>
        </p:xfrm>
        <a:graphic>
          <a:graphicData uri="http://schemas.openxmlformats.org/presentationml/2006/ole">
            <p:oleObj spid="_x0000_s7170" name="Package" r:id="rId4" imgW="676440" imgH="485640" progId="Package">
              <p:embed/>
            </p:oleObj>
          </a:graphicData>
        </a:graphic>
      </p:graphicFrame>
      <p:pic>
        <p:nvPicPr>
          <p:cNvPr id="7171" name="Picture 3" descr="J:\risiko-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26592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J:\risiko-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6592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:\risiko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6592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:\risiko-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6592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:\risiko-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6592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Australia-Indonesia Facility for 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Disaster Reduction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Australian Government AID Program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Supporting Indonesia’s capacity to manage consequences of natural disasters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Embedded in Indonesian Government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Partnerships with science agencies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Committed to Free and Open Source (sustainability, accessibility, reproducibility)</a:t>
            </a:r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Impact Functions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Separating calculations from GIS and formats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Specific to hazard and exposure data</a:t>
            </a:r>
          </a:p>
          <a:p>
            <a:pPr lvl="1"/>
            <a:r>
              <a:rPr lang="en-AU" dirty="0" smtClean="0">
                <a:solidFill>
                  <a:srgbClr val="FFFF00"/>
                </a:solidFill>
              </a:rPr>
              <a:t>metadata keywords in layers (e.g. </a:t>
            </a:r>
            <a:r>
              <a:rPr lang="en-AU" dirty="0" err="1" smtClean="0">
                <a:solidFill>
                  <a:srgbClr val="FFFF00"/>
                </a:solidFill>
              </a:rPr>
              <a:t>category:hazard</a:t>
            </a:r>
            <a:r>
              <a:rPr lang="en-AU" dirty="0" smtClean="0">
                <a:solidFill>
                  <a:srgbClr val="FFFF00"/>
                </a:solidFill>
              </a:rPr>
              <a:t>, </a:t>
            </a:r>
            <a:r>
              <a:rPr lang="en-AU" dirty="0" err="1" smtClean="0">
                <a:solidFill>
                  <a:srgbClr val="FFFF00"/>
                </a:solidFill>
              </a:rPr>
              <a:t>subcategory:earthquake</a:t>
            </a:r>
            <a:r>
              <a:rPr lang="en-AU" dirty="0" smtClean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AU" dirty="0" err="1">
                <a:solidFill>
                  <a:srgbClr val="FFFF00"/>
                </a:solidFill>
              </a:rPr>
              <a:t>p</a:t>
            </a:r>
            <a:r>
              <a:rPr lang="en-AU" dirty="0" err="1" smtClean="0">
                <a:solidFill>
                  <a:srgbClr val="FFFF00"/>
                </a:solidFill>
              </a:rPr>
              <a:t>lugin</a:t>
            </a:r>
            <a:r>
              <a:rPr lang="en-AU" dirty="0" smtClean="0">
                <a:solidFill>
                  <a:srgbClr val="FFFF00"/>
                </a:solidFill>
              </a:rPr>
              <a:t> requirements stated in </a:t>
            </a:r>
            <a:r>
              <a:rPr lang="en-AU" dirty="0" err="1" smtClean="0">
                <a:solidFill>
                  <a:srgbClr val="FFFF00"/>
                </a:solidFill>
              </a:rPr>
              <a:t>docstring</a:t>
            </a:r>
            <a:endParaRPr lang="en-AU" dirty="0" smtClean="0">
              <a:solidFill>
                <a:srgbClr val="FFFF00"/>
              </a:solidFill>
            </a:endParaRPr>
          </a:p>
          <a:p>
            <a:pPr lvl="1">
              <a:buNone/>
            </a:pPr>
            <a:r>
              <a:rPr lang="en-AU" sz="1800" dirty="0" smtClean="0">
                <a:solidFill>
                  <a:srgbClr val="FFFF00"/>
                </a:solidFill>
              </a:rPr>
              <a:t>:</a:t>
            </a:r>
            <a:r>
              <a:rPr lang="en-AU" sz="1800" dirty="0" err="1" smtClean="0">
                <a:solidFill>
                  <a:srgbClr val="FFFF00"/>
                </a:solidFill>
              </a:rPr>
              <a:t>param</a:t>
            </a:r>
            <a:r>
              <a:rPr lang="en-AU" sz="1800" dirty="0" smtClean="0">
                <a:solidFill>
                  <a:srgbClr val="FFFF00"/>
                </a:solidFill>
              </a:rPr>
              <a:t> requires category=='hazard' and subcategory=='earthquake’</a:t>
            </a:r>
          </a:p>
          <a:p>
            <a:pPr lvl="1">
              <a:buNone/>
            </a:pPr>
            <a:r>
              <a:rPr lang="en-AU" sz="1800" dirty="0" smtClean="0">
                <a:solidFill>
                  <a:srgbClr val="FFFF00"/>
                </a:solidFill>
              </a:rPr>
              <a:t>:</a:t>
            </a:r>
            <a:r>
              <a:rPr lang="en-AU" sz="1800" dirty="0" err="1" smtClean="0">
                <a:solidFill>
                  <a:srgbClr val="FFFF00"/>
                </a:solidFill>
              </a:rPr>
              <a:t>param</a:t>
            </a:r>
            <a:r>
              <a:rPr lang="en-AU" sz="1800" dirty="0" smtClean="0">
                <a:solidFill>
                  <a:srgbClr val="FFFF00"/>
                </a:solidFill>
              </a:rPr>
              <a:t> requires category=='exposure' and subcategory=='population’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The topic of Dr Ted </a:t>
            </a:r>
            <a:r>
              <a:rPr lang="en-AU" dirty="0" err="1" smtClean="0">
                <a:solidFill>
                  <a:schemeClr val="bg1"/>
                </a:solidFill>
              </a:rPr>
              <a:t>Dunstone’s</a:t>
            </a:r>
            <a:r>
              <a:rPr lang="en-AU" dirty="0" smtClean="0">
                <a:solidFill>
                  <a:schemeClr val="bg1"/>
                </a:solidFill>
              </a:rPr>
              <a:t> talk!</a:t>
            </a:r>
          </a:p>
          <a:p>
            <a:pPr lvl="1"/>
            <a:endParaRPr lang="en-AU" dirty="0" smtClean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 descr="F:\plugin.png"/>
          <p:cNvPicPr>
            <a:picLocks noChangeAspect="1" noChangeArrowheads="1"/>
          </p:cNvPicPr>
          <p:nvPr/>
        </p:nvPicPr>
        <p:blipFill>
          <a:blip r:embed="rId3"/>
          <a:srcRect l="1378" t="9134" r="57283" b="15118"/>
          <a:stretch>
            <a:fillRect/>
          </a:stretch>
        </p:blipFill>
        <p:spPr bwMode="auto">
          <a:xfrm>
            <a:off x="1285852" y="0"/>
            <a:ext cx="598854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Why Python?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Productivity (let’s me focus on the problem)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Vast number of libraries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Memory management!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Unit testing framework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Extensibility (C or F77 only where needed)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I converted in 1999 and still happy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Challenges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</a:t>
            </a:r>
            <a:r>
              <a:rPr lang="en-AU" dirty="0" smtClean="0">
                <a:solidFill>
                  <a:schemeClr val="bg1"/>
                </a:solidFill>
              </a:rPr>
              <a:t>ependencies (</a:t>
            </a:r>
            <a:r>
              <a:rPr lang="en-AU" dirty="0" err="1" smtClean="0">
                <a:solidFill>
                  <a:schemeClr val="bg1"/>
                </a:solidFill>
              </a:rPr>
              <a:t>Geoserver</a:t>
            </a:r>
            <a:r>
              <a:rPr lang="en-AU" dirty="0" smtClean="0">
                <a:solidFill>
                  <a:schemeClr val="bg1"/>
                </a:solidFill>
              </a:rPr>
              <a:t>, </a:t>
            </a:r>
            <a:r>
              <a:rPr lang="en-AU" dirty="0" err="1" smtClean="0">
                <a:solidFill>
                  <a:schemeClr val="bg1"/>
                </a:solidFill>
              </a:rPr>
              <a:t>GeoNode</a:t>
            </a:r>
            <a:r>
              <a:rPr lang="en-AU" dirty="0" smtClean="0">
                <a:solidFill>
                  <a:schemeClr val="bg1"/>
                </a:solidFill>
              </a:rPr>
              <a:t>,  GDAL)</a:t>
            </a:r>
          </a:p>
          <a:p>
            <a:pPr>
              <a:buFont typeface="Arial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Example: Asking for resolution 0.03x0.03</a:t>
            </a:r>
          </a:p>
          <a:p>
            <a:pPr>
              <a:buFont typeface="Arial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hlinkClick r:id="rId3"/>
              </a:rPr>
              <a:t>http://localhost:8001/geoserver/ows?version=1.0.0&amp;service=wcs&amp;request=getcoverage&amp;format=GeoTIFF&amp;store=false&amp;coverage=shakemap&amp;crs=EPSG:4326&amp;bbox=122.5775,-2.0025,126.6025,2.0225&amp;resx=0.03&amp;resy=0.03</a:t>
            </a:r>
            <a:endParaRPr lang="en-AU" sz="12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AU" sz="1200" dirty="0" smtClean="0">
                <a:solidFill>
                  <a:schemeClr val="bg1"/>
                </a:solidFill>
              </a:rPr>
              <a:t>Pixel Size = (0.030037313432836,-0.030037313432836)</a:t>
            </a:r>
          </a:p>
          <a:p>
            <a:pPr>
              <a:buFont typeface="Arial" charset="0"/>
              <a:buChar char="•"/>
            </a:pPr>
            <a:endParaRPr lang="en-AU" sz="12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Work-in-progress but suffered from being demoed too often.</a:t>
            </a:r>
          </a:p>
          <a:p>
            <a:pPr>
              <a:buFont typeface="Arial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F</a:t>
            </a:r>
            <a:r>
              <a:rPr lang="en-AU" dirty="0" smtClean="0">
                <a:solidFill>
                  <a:schemeClr val="bg1"/>
                </a:solidFill>
              </a:rPr>
              <a:t>uture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Early days!</a:t>
            </a:r>
          </a:p>
          <a:p>
            <a:r>
              <a:rPr lang="en-AU" dirty="0" err="1" smtClean="0">
                <a:solidFill>
                  <a:schemeClr val="bg1"/>
                </a:solidFill>
              </a:rPr>
              <a:t>Risiko</a:t>
            </a:r>
            <a:r>
              <a:rPr lang="en-AU" dirty="0" smtClean="0">
                <a:solidFill>
                  <a:schemeClr val="bg1"/>
                </a:solidFill>
              </a:rPr>
              <a:t> to help set standards for risk modelling</a:t>
            </a:r>
          </a:p>
          <a:p>
            <a:pPr lvl="1"/>
            <a:r>
              <a:rPr lang="en-AU" dirty="0" smtClean="0">
                <a:solidFill>
                  <a:schemeClr val="bg1"/>
                </a:solidFill>
              </a:rPr>
              <a:t>Abstracting the GIS components</a:t>
            </a:r>
          </a:p>
          <a:p>
            <a:pPr lvl="1"/>
            <a:r>
              <a:rPr lang="en-AU" dirty="0" smtClean="0">
                <a:solidFill>
                  <a:schemeClr val="bg1"/>
                </a:solidFill>
              </a:rPr>
              <a:t>Use of data standards (OGC)</a:t>
            </a:r>
          </a:p>
          <a:p>
            <a:pPr lvl="1"/>
            <a:r>
              <a:rPr lang="en-AU" dirty="0" smtClean="0">
                <a:solidFill>
                  <a:schemeClr val="bg1"/>
                </a:solidFill>
              </a:rPr>
              <a:t>Facilitate collection of exposure data</a:t>
            </a:r>
            <a:endParaRPr lang="en-AU" dirty="0" smtClean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O</a:t>
            </a:r>
            <a:r>
              <a:rPr lang="en-AU" dirty="0" smtClean="0">
                <a:solidFill>
                  <a:schemeClr val="bg1"/>
                </a:solidFill>
              </a:rPr>
              <a:t>ther types of modelling (environmental, socio-economic)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Grow development community</a:t>
            </a:r>
          </a:p>
          <a:p>
            <a:pPr>
              <a:buNone/>
            </a:pPr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AU" dirty="0" smtClean="0">
                <a:solidFill>
                  <a:schemeClr val="bg1"/>
                </a:solidFill>
              </a:rPr>
              <a:t>Source (</a:t>
            </a:r>
            <a:r>
              <a:rPr lang="en-AU" dirty="0" err="1" smtClean="0">
                <a:solidFill>
                  <a:schemeClr val="bg1"/>
                </a:solidFill>
              </a:rPr>
              <a:t>github</a:t>
            </a:r>
            <a:r>
              <a:rPr lang="en-AU" dirty="0" smtClean="0">
                <a:solidFill>
                  <a:schemeClr val="bg1"/>
                </a:solidFill>
              </a:rPr>
              <a:t>), issue tracker </a:t>
            </a:r>
            <a:r>
              <a:rPr lang="en-AU" smtClean="0">
                <a:solidFill>
                  <a:schemeClr val="bg1"/>
                </a:solidFill>
              </a:rPr>
              <a:t>and docs:</a:t>
            </a:r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AU" sz="4800" dirty="0" smtClean="0">
                <a:solidFill>
                  <a:schemeClr val="bg1"/>
                </a:solidFill>
              </a:rPr>
              <a:t>http://riskinabox.org</a:t>
            </a:r>
          </a:p>
          <a:p>
            <a:endParaRPr lang="en-AU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AU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AU" dirty="0" smtClean="0">
                <a:solidFill>
                  <a:schemeClr val="bg1"/>
                </a:solidFill>
              </a:rPr>
              <a:t>Ole.Nielsen@aifdr.org</a:t>
            </a:r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5" name="Picture 13" descr="steel_660"/>
          <p:cNvPicPr>
            <a:picLocks noChangeArrowheads="1"/>
          </p:cNvPicPr>
          <p:nvPr/>
        </p:nvPicPr>
        <p:blipFill>
          <a:blip r:embed="rId3" cstate="print"/>
          <a:srcRect l="7936" t="26216" r="18454" b="10439"/>
          <a:stretch>
            <a:fillRect/>
          </a:stretch>
        </p:blipFill>
        <p:spPr bwMode="auto">
          <a:xfrm>
            <a:off x="0" y="981075"/>
            <a:ext cx="38512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0"/>
            <a:ext cx="7772400" cy="5762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AU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is ANUGA</a:t>
            </a:r>
          </a:p>
        </p:txBody>
      </p:sp>
      <p:pic>
        <p:nvPicPr>
          <p:cNvPr id="177158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3924300" y="981075"/>
            <a:ext cx="5219700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60" name="Picture 8"/>
          <p:cNvPicPr>
            <a:picLocks noChangeAspect="1" noChangeArrowheads="1"/>
          </p:cNvPicPr>
          <p:nvPr/>
        </p:nvPicPr>
        <p:blipFill>
          <a:blip r:embed="rId5"/>
          <a:srcRect l="23262" r="16864" b="25284"/>
          <a:stretch>
            <a:fillRect/>
          </a:stretch>
        </p:blipFill>
        <p:spPr bwMode="auto">
          <a:xfrm>
            <a:off x="250825" y="4005263"/>
            <a:ext cx="410527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59" name="Picture 7"/>
          <p:cNvPicPr>
            <a:picLocks noChangeAspect="1" noChangeArrowheads="1"/>
          </p:cNvPicPr>
          <p:nvPr/>
        </p:nvPicPr>
        <p:blipFill>
          <a:blip r:embed="rId6">
            <a:lum bright="16000" contrast="30000"/>
          </a:blip>
          <a:srcRect b="39870"/>
          <a:stretch>
            <a:fillRect/>
          </a:stretch>
        </p:blipFill>
        <p:spPr bwMode="auto">
          <a:xfrm>
            <a:off x="5580063" y="3860800"/>
            <a:ext cx="3328987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5724525" y="1052513"/>
            <a:ext cx="341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Riverine Flooding</a:t>
            </a:r>
          </a:p>
        </p:txBody>
      </p:sp>
      <p:sp>
        <p:nvSpPr>
          <p:cNvPr id="177163" name="Text Box 11"/>
          <p:cNvSpPr txBox="1">
            <a:spLocks noChangeArrowheads="1"/>
          </p:cNvSpPr>
          <p:nvPr/>
        </p:nvSpPr>
        <p:spPr bwMode="auto">
          <a:xfrm>
            <a:off x="5508625" y="5949950"/>
            <a:ext cx="3419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Dam Breaks</a:t>
            </a:r>
          </a:p>
        </p:txBody>
      </p:sp>
      <p:sp>
        <p:nvSpPr>
          <p:cNvPr id="177164" name="Text Box 12"/>
          <p:cNvSpPr txBox="1">
            <a:spLocks noChangeArrowheads="1"/>
          </p:cNvSpPr>
          <p:nvPr/>
        </p:nvSpPr>
        <p:spPr bwMode="auto">
          <a:xfrm>
            <a:off x="395288" y="5949950"/>
            <a:ext cx="3419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Hydraulic Engineering</a:t>
            </a:r>
          </a:p>
        </p:txBody>
      </p:sp>
      <p:sp>
        <p:nvSpPr>
          <p:cNvPr id="177161" name="Text Box 9"/>
          <p:cNvSpPr txBox="1">
            <a:spLocks noChangeArrowheads="1"/>
          </p:cNvSpPr>
          <p:nvPr/>
        </p:nvSpPr>
        <p:spPr bwMode="auto">
          <a:xfrm>
            <a:off x="0" y="1052513"/>
            <a:ext cx="341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Tsunami Inundation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2" grpId="0"/>
      <p:bldP spid="177163" grpId="0"/>
      <p:bldP spid="177164" grpId="0"/>
      <p:bldP spid="1771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5" name="Picture 13" descr="steel_660"/>
          <p:cNvPicPr>
            <a:picLocks noChangeArrowheads="1"/>
          </p:cNvPicPr>
          <p:nvPr/>
        </p:nvPicPr>
        <p:blipFill>
          <a:blip r:embed="rId3" cstate="print"/>
          <a:srcRect l="7936" t="26216" r="18454" b="10439"/>
          <a:stretch>
            <a:fillRect/>
          </a:stretch>
        </p:blipFill>
        <p:spPr bwMode="auto">
          <a:xfrm>
            <a:off x="0" y="981075"/>
            <a:ext cx="38512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0"/>
            <a:ext cx="7772400" cy="5762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AU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is ANUGA</a:t>
            </a:r>
          </a:p>
        </p:txBody>
      </p:sp>
      <p:pic>
        <p:nvPicPr>
          <p:cNvPr id="177158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3924300" y="981075"/>
            <a:ext cx="5219700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60" name="Picture 8"/>
          <p:cNvPicPr>
            <a:picLocks noChangeAspect="1" noChangeArrowheads="1"/>
          </p:cNvPicPr>
          <p:nvPr/>
        </p:nvPicPr>
        <p:blipFill>
          <a:blip r:embed="rId5"/>
          <a:srcRect l="23262" r="16864" b="25284"/>
          <a:stretch>
            <a:fillRect/>
          </a:stretch>
        </p:blipFill>
        <p:spPr bwMode="auto">
          <a:xfrm>
            <a:off x="250825" y="4005263"/>
            <a:ext cx="410527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59" name="Picture 7"/>
          <p:cNvPicPr>
            <a:picLocks noChangeAspect="1" noChangeArrowheads="1"/>
          </p:cNvPicPr>
          <p:nvPr/>
        </p:nvPicPr>
        <p:blipFill>
          <a:blip r:embed="rId6">
            <a:lum bright="16000" contrast="30000"/>
          </a:blip>
          <a:srcRect b="39870"/>
          <a:stretch>
            <a:fillRect/>
          </a:stretch>
        </p:blipFill>
        <p:spPr bwMode="auto">
          <a:xfrm>
            <a:off x="5580063" y="3860800"/>
            <a:ext cx="3328987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5724525" y="1052513"/>
            <a:ext cx="341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Riverine Flooding</a:t>
            </a:r>
          </a:p>
        </p:txBody>
      </p:sp>
      <p:sp>
        <p:nvSpPr>
          <p:cNvPr id="177163" name="Text Box 11"/>
          <p:cNvSpPr txBox="1">
            <a:spLocks noChangeArrowheads="1"/>
          </p:cNvSpPr>
          <p:nvPr/>
        </p:nvSpPr>
        <p:spPr bwMode="auto">
          <a:xfrm>
            <a:off x="5508625" y="5949950"/>
            <a:ext cx="3419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Dam Breaks</a:t>
            </a:r>
          </a:p>
        </p:txBody>
      </p:sp>
      <p:sp>
        <p:nvSpPr>
          <p:cNvPr id="177164" name="Text Box 12"/>
          <p:cNvSpPr txBox="1">
            <a:spLocks noChangeArrowheads="1"/>
          </p:cNvSpPr>
          <p:nvPr/>
        </p:nvSpPr>
        <p:spPr bwMode="auto">
          <a:xfrm>
            <a:off x="395288" y="5949950"/>
            <a:ext cx="3419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Hydraulic Engineering</a:t>
            </a:r>
          </a:p>
        </p:txBody>
      </p:sp>
      <p:sp>
        <p:nvSpPr>
          <p:cNvPr id="177161" name="Text Box 9"/>
          <p:cNvSpPr txBox="1">
            <a:spLocks noChangeArrowheads="1"/>
          </p:cNvSpPr>
          <p:nvPr/>
        </p:nvSpPr>
        <p:spPr bwMode="auto">
          <a:xfrm>
            <a:off x="0" y="1052513"/>
            <a:ext cx="341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b="1">
                <a:solidFill>
                  <a:srgbClr val="FFFF00"/>
                </a:solidFill>
              </a:rPr>
              <a:t>Tsunami Inundation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2" grpId="0"/>
      <p:bldP spid="177163" grpId="0"/>
      <p:bldP spid="177164" grpId="0"/>
      <p:bldP spid="1771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Open Source Python Modelling Tools</a:t>
            </a:r>
            <a:endParaRPr lang="en-AU" i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786" y="857232"/>
            <a:ext cx="7786742" cy="5643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3214686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chemeClr val="bg1"/>
                </a:solidFill>
              </a:rPr>
              <a:t>TsuDAT</a:t>
            </a:r>
            <a:r>
              <a:rPr lang="en-AU" dirty="0" smtClean="0">
                <a:solidFill>
                  <a:schemeClr val="bg1"/>
                </a:solidFill>
              </a:rPr>
              <a:t>: Tsunami Hazard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628" y="321468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Python-FALL3D: Volcanic Ash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072066" y="4857760"/>
            <a:ext cx="2857520" cy="952503"/>
            <a:chOff x="5286380" y="4643446"/>
            <a:chExt cx="2857520" cy="952503"/>
          </a:xfrm>
        </p:grpSpPr>
        <p:sp>
          <p:nvSpPr>
            <p:cNvPr id="10" name="TextBox 9"/>
            <p:cNvSpPr txBox="1"/>
            <p:nvPr/>
          </p:nvSpPr>
          <p:spPr>
            <a:xfrm>
              <a:off x="5286380" y="4643446"/>
              <a:ext cx="2857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err="1" smtClean="0">
                  <a:solidFill>
                    <a:schemeClr val="bg1"/>
                  </a:solidFill>
                </a:rPr>
                <a:t>Pypar</a:t>
              </a:r>
              <a:r>
                <a:rPr lang="en-AU" dirty="0" smtClean="0">
                  <a:solidFill>
                    <a:schemeClr val="bg1"/>
                  </a:solidFill>
                </a:rPr>
                <a:t>: parallel computing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15074" y="5072074"/>
              <a:ext cx="8477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1000100" y="4714884"/>
            <a:ext cx="2357454" cy="1143003"/>
            <a:chOff x="1000100" y="1785926"/>
            <a:chExt cx="2357454" cy="1143003"/>
          </a:xfrm>
        </p:grpSpPr>
        <p:sp>
          <p:nvSpPr>
            <p:cNvPr id="6" name="TextBox 5"/>
            <p:cNvSpPr txBox="1"/>
            <p:nvPr/>
          </p:nvSpPr>
          <p:spPr>
            <a:xfrm>
              <a:off x="1000100" y="1785926"/>
              <a:ext cx="2357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err="1" smtClean="0">
                  <a:solidFill>
                    <a:schemeClr val="bg1"/>
                  </a:solidFill>
                </a:rPr>
                <a:t>Risiko</a:t>
              </a:r>
              <a:r>
                <a:rPr lang="en-AU" dirty="0" smtClean="0">
                  <a:solidFill>
                    <a:schemeClr val="bg1"/>
                  </a:solidFill>
                </a:rPr>
                <a:t>: Risk Mapping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r="70689"/>
            <a:stretch>
              <a:fillRect/>
            </a:stretch>
          </p:blipFill>
          <p:spPr bwMode="auto">
            <a:xfrm>
              <a:off x="1643042" y="2214554"/>
              <a:ext cx="67172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785786" y="1428736"/>
            <a:ext cx="3571900" cy="1214446"/>
            <a:chOff x="4143372" y="1357298"/>
            <a:chExt cx="3571900" cy="1214446"/>
          </a:xfrm>
        </p:grpSpPr>
        <p:sp>
          <p:nvSpPr>
            <p:cNvPr id="7" name="TextBox 6"/>
            <p:cNvSpPr txBox="1"/>
            <p:nvPr/>
          </p:nvSpPr>
          <p:spPr>
            <a:xfrm>
              <a:off x="4143372" y="1357298"/>
              <a:ext cx="357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ANUGA: Hydrodynamic Hazards</a:t>
              </a:r>
            </a:p>
          </p:txBody>
        </p:sp>
        <p:pic>
          <p:nvPicPr>
            <p:cNvPr id="13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 l="12990" t="11809" r="14762" b="15588"/>
            <a:stretch>
              <a:fillRect/>
            </a:stretch>
          </p:blipFill>
          <p:spPr bwMode="auto">
            <a:xfrm>
              <a:off x="4929190" y="1714488"/>
              <a:ext cx="1364826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/>
          <a:srcRect t="2835" r="86417" b="92598"/>
          <a:stretch>
            <a:fillRect/>
          </a:stretch>
        </p:blipFill>
        <p:spPr bwMode="auto">
          <a:xfrm>
            <a:off x="1357290" y="3571876"/>
            <a:ext cx="1632660" cy="3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image00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43570" y="3571877"/>
            <a:ext cx="1428760" cy="93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4714876" y="1428736"/>
            <a:ext cx="3714776" cy="1381113"/>
            <a:chOff x="4857752" y="1500174"/>
            <a:chExt cx="3714776" cy="1381113"/>
          </a:xfrm>
        </p:grpSpPr>
        <p:sp>
          <p:nvSpPr>
            <p:cNvPr id="8" name="TextBox 7"/>
            <p:cNvSpPr txBox="1"/>
            <p:nvPr/>
          </p:nvSpPr>
          <p:spPr>
            <a:xfrm>
              <a:off x="4857752" y="1500174"/>
              <a:ext cx="3714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EQRM: Probabilistic Earthquake Risk</a:t>
              </a:r>
            </a:p>
          </p:txBody>
        </p:sp>
        <p:pic>
          <p:nvPicPr>
            <p:cNvPr id="21" name="Picture 3"/>
            <p:cNvPicPr>
              <a:picLocks noChangeArrowheads="1"/>
            </p:cNvPicPr>
            <p:nvPr/>
          </p:nvPicPr>
          <p:blipFill>
            <a:blip r:embed="rId8"/>
            <a:srcRect l="23528" t="24997" r="15686" b="1250"/>
            <a:stretch>
              <a:fillRect/>
            </a:stretch>
          </p:blipFill>
          <p:spPr bwMode="auto">
            <a:xfrm>
              <a:off x="5929322" y="1857364"/>
              <a:ext cx="1270023" cy="1023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t="11339" b="11024"/>
          <a:stretch>
            <a:fillRect/>
          </a:stretch>
        </p:blipFill>
        <p:spPr bwMode="auto">
          <a:xfrm>
            <a:off x="0" y="2421085"/>
            <a:ext cx="9144000" cy="443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71472" y="857232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dirty="0" smtClean="0">
                <a:solidFill>
                  <a:schemeClr val="bg1"/>
                </a:solidFill>
              </a:rPr>
              <a:t>Source (</a:t>
            </a:r>
            <a:r>
              <a:rPr lang="en-AU" dirty="0" err="1" smtClean="0">
                <a:solidFill>
                  <a:schemeClr val="bg1"/>
                </a:solidFill>
              </a:rPr>
              <a:t>github</a:t>
            </a:r>
            <a:r>
              <a:rPr lang="en-AU" dirty="0" smtClean="0">
                <a:solidFill>
                  <a:schemeClr val="bg1"/>
                </a:solidFill>
              </a:rPr>
              <a:t>), issue tracker and docs</a:t>
            </a:r>
            <a:endParaRPr lang="en-AU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571480"/>
            <a:ext cx="8228013" cy="785818"/>
          </a:xfrm>
        </p:spPr>
        <p:txBody>
          <a:bodyPr/>
          <a:lstStyle/>
          <a:p>
            <a:pPr marL="342900" algn="ctr">
              <a:spcAft>
                <a:spcPts val="1425"/>
              </a:spcAft>
            </a:pPr>
            <a:r>
              <a:rPr lang="en-US" sz="28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Four recent big earthquakes</a:t>
            </a:r>
            <a:endParaRPr lang="en-US" sz="28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676400" y="1676400"/>
          <a:ext cx="5486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Magnitude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Fatalities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 Losses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00166" y="3786190"/>
            <a:ext cx="5638800" cy="990600"/>
          </a:xfrm>
        </p:spPr>
        <p:txBody>
          <a:bodyPr/>
          <a:lstStyle/>
          <a:p>
            <a:pPr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Which one was the worst?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57290" y="1285860"/>
          <a:ext cx="6217920" cy="323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/>
                <a:gridCol w="1554480"/>
                <a:gridCol w="1554480"/>
                <a:gridCol w="1554480"/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Earthquake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Magnitude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Fatalities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Losses </a:t>
                      </a:r>
                    </a:p>
                    <a:p>
                      <a:r>
                        <a:rPr lang="en-US" dirty="0" smtClean="0"/>
                        <a:t>(billion USD)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Haiti 2010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~8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Padang 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 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Chile </a:t>
                      </a:r>
                      <a:r>
                        <a:rPr lang="en-US" baseline="0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~30 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Hongshu</a:t>
                      </a:r>
                      <a:r>
                        <a:rPr lang="en-US" baseline="0" dirty="0" smtClean="0"/>
                        <a:t> 2011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~10000 (many from tsunami)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MagiciansWarnin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9454" y="1071546"/>
            <a:ext cx="571504" cy="571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4430" y="514351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Sources: Wikipedia, </a:t>
            </a:r>
            <a:r>
              <a:rPr lang="en-AU" dirty="0" err="1" smtClean="0">
                <a:solidFill>
                  <a:schemeClr val="bg1"/>
                </a:solidFill>
              </a:rPr>
              <a:t>Bappenas</a:t>
            </a:r>
            <a:r>
              <a:rPr lang="en-AU" dirty="0" smtClean="0">
                <a:solidFill>
                  <a:schemeClr val="bg1"/>
                </a:solidFill>
              </a:rPr>
              <a:t>, USGS, NOAA  </a:t>
            </a:r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8013" cy="500041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determines the Impact of an Earthquake?</a:t>
            </a:r>
            <a:endParaRPr lang="en-AU" sz="2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485778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AU" b="1" dirty="0" smtClean="0">
                <a:solidFill>
                  <a:schemeClr val="bg1"/>
                </a:solidFill>
              </a:rPr>
              <a:t>Ground Shaking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Magnitude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Depth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Distance (attenuation)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Soil type (site response)</a:t>
            </a:r>
          </a:p>
          <a:p>
            <a:pPr>
              <a:buFont typeface="Arial" pitchFamily="34" charset="0"/>
              <a:buChar char="•"/>
            </a:pPr>
            <a:r>
              <a:rPr lang="en-AU" b="1" dirty="0" smtClean="0">
                <a:solidFill>
                  <a:schemeClr val="bg1"/>
                </a:solidFill>
              </a:rPr>
              <a:t>Impact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Building Quality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Population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/>
              <a:t>Value</a:t>
            </a:r>
          </a:p>
          <a:p>
            <a:pPr lvl="1"/>
            <a:endParaRPr lang="en-AU" dirty="0" smtClean="0"/>
          </a:p>
          <a:p>
            <a:pPr lvl="1">
              <a:buFont typeface="Arial" pitchFamily="34" charset="0"/>
              <a:buChar char="•"/>
            </a:pPr>
            <a:endParaRPr lang="en-AU" dirty="0" smtClean="0"/>
          </a:p>
          <a:p>
            <a:pPr lvl="1"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4" name="Picture 2" descr="I:\1. Risk And Vulnerability\2. Presentation Materials\Dhu and Griffin - PAGER\Subduction_zone_colour.jpg"/>
          <p:cNvPicPr>
            <a:picLocks noChangeAspect="1" noChangeArrowheads="1"/>
          </p:cNvPicPr>
          <p:nvPr/>
        </p:nvPicPr>
        <p:blipFill>
          <a:blip r:embed="rId3" cstate="print"/>
          <a:srcRect r="22346" b="23943"/>
          <a:stretch>
            <a:fillRect/>
          </a:stretch>
        </p:blipFill>
        <p:spPr bwMode="auto">
          <a:xfrm>
            <a:off x="4286248" y="1142984"/>
            <a:ext cx="4643438" cy="3411505"/>
          </a:xfrm>
          <a:prstGeom prst="rect">
            <a:avLst/>
          </a:prstGeom>
          <a:noFill/>
        </p:spPr>
      </p:pic>
      <p:pic>
        <p:nvPicPr>
          <p:cNvPr id="5" name="Picture 3" descr="I:\1. Risk And Vulnerability\2. Presentation Materials\Dhu and Griffin - PAGER\earthquak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2285992"/>
            <a:ext cx="1143000" cy="1143000"/>
          </a:xfrm>
          <a:prstGeom prst="rect">
            <a:avLst/>
          </a:prstGeom>
          <a:noFill/>
        </p:spPr>
      </p:pic>
      <p:pic>
        <p:nvPicPr>
          <p:cNvPr id="6" name="Picture 3" descr="I:\1. Risk And Vulnerability\2. Presentation Materials\Dhu and Griffin - PAGER\earthquak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928934"/>
            <a:ext cx="838200" cy="838200"/>
          </a:xfrm>
          <a:prstGeom prst="rect">
            <a:avLst/>
          </a:prstGeom>
          <a:noFill/>
        </p:spPr>
      </p:pic>
      <p:pic>
        <p:nvPicPr>
          <p:cNvPr id="7" name="Picture 3" descr="I:\1. Risk And Vulnerability\2. Presentation Materials\Dhu and Griffin - PAGER\earthquak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29652" y="2357430"/>
            <a:ext cx="533400" cy="533400"/>
          </a:xfrm>
          <a:prstGeom prst="rect">
            <a:avLst/>
          </a:prstGeom>
          <a:noFill/>
        </p:spPr>
      </p:pic>
      <p:sp>
        <p:nvSpPr>
          <p:cNvPr id="8" name="Freeform 7"/>
          <p:cNvSpPr/>
          <p:nvPr/>
        </p:nvSpPr>
        <p:spPr>
          <a:xfrm>
            <a:off x="7143768" y="2428868"/>
            <a:ext cx="1071570" cy="916234"/>
          </a:xfrm>
          <a:custGeom>
            <a:avLst/>
            <a:gdLst>
              <a:gd name="connsiteX0" fmla="*/ 52812 w 1632642"/>
              <a:gd name="connsiteY0" fmla="*/ 1702052 h 1702052"/>
              <a:gd name="connsiteX1" fmla="*/ 70919 w 1632642"/>
              <a:gd name="connsiteY1" fmla="*/ 1421395 h 1702052"/>
              <a:gd name="connsiteX2" fmla="*/ 478325 w 1632642"/>
              <a:gd name="connsiteY2" fmla="*/ 1267486 h 1702052"/>
              <a:gd name="connsiteX3" fmla="*/ 469272 w 1632642"/>
              <a:gd name="connsiteY3" fmla="*/ 796705 h 1702052"/>
              <a:gd name="connsiteX4" fmla="*/ 1048694 w 1632642"/>
              <a:gd name="connsiteY4" fmla="*/ 642797 h 1702052"/>
              <a:gd name="connsiteX5" fmla="*/ 967212 w 1632642"/>
              <a:gd name="connsiteY5" fmla="*/ 199177 h 1702052"/>
              <a:gd name="connsiteX6" fmla="*/ 1537581 w 1632642"/>
              <a:gd name="connsiteY6" fmla="*/ 36214 h 1702052"/>
              <a:gd name="connsiteX7" fmla="*/ 1537581 w 1632642"/>
              <a:gd name="connsiteY7" fmla="*/ 0 h 170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642" h="1702052">
                <a:moveTo>
                  <a:pt x="52812" y="1702052"/>
                </a:moveTo>
                <a:cubicBezTo>
                  <a:pt x="26406" y="1597937"/>
                  <a:pt x="0" y="1493823"/>
                  <a:pt x="70919" y="1421395"/>
                </a:cubicBezTo>
                <a:cubicBezTo>
                  <a:pt x="141838" y="1348967"/>
                  <a:pt x="411933" y="1371601"/>
                  <a:pt x="478325" y="1267486"/>
                </a:cubicBezTo>
                <a:cubicBezTo>
                  <a:pt x="544717" y="1163371"/>
                  <a:pt x="374211" y="900820"/>
                  <a:pt x="469272" y="796705"/>
                </a:cubicBezTo>
                <a:cubicBezTo>
                  <a:pt x="564333" y="692590"/>
                  <a:pt x="965704" y="742385"/>
                  <a:pt x="1048694" y="642797"/>
                </a:cubicBezTo>
                <a:cubicBezTo>
                  <a:pt x="1131684" y="543209"/>
                  <a:pt x="885731" y="300274"/>
                  <a:pt x="967212" y="199177"/>
                </a:cubicBezTo>
                <a:cubicBezTo>
                  <a:pt x="1048693" y="98080"/>
                  <a:pt x="1442520" y="69410"/>
                  <a:pt x="1537581" y="36214"/>
                </a:cubicBezTo>
                <a:cubicBezTo>
                  <a:pt x="1632642" y="3018"/>
                  <a:pt x="1585111" y="1509"/>
                  <a:pt x="153758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143900" y="2357430"/>
            <a:ext cx="540660" cy="477854"/>
          </a:xfrm>
          <a:custGeom>
            <a:avLst/>
            <a:gdLst>
              <a:gd name="connsiteX0" fmla="*/ 683536 w 683536"/>
              <a:gd name="connsiteY0" fmla="*/ 194649 h 334978"/>
              <a:gd name="connsiteX1" fmla="*/ 620162 w 683536"/>
              <a:gd name="connsiteY1" fmla="*/ 76954 h 334978"/>
              <a:gd name="connsiteX2" fmla="*/ 511520 w 683536"/>
              <a:gd name="connsiteY2" fmla="*/ 330451 h 334978"/>
              <a:gd name="connsiteX3" fmla="*/ 529627 w 683536"/>
              <a:gd name="connsiteY3" fmla="*/ 49794 h 334978"/>
              <a:gd name="connsiteX4" fmla="*/ 402879 w 683536"/>
              <a:gd name="connsiteY4" fmla="*/ 294238 h 334978"/>
              <a:gd name="connsiteX5" fmla="*/ 448146 w 683536"/>
              <a:gd name="connsiteY5" fmla="*/ 13580 h 334978"/>
              <a:gd name="connsiteX6" fmla="*/ 267077 w 683536"/>
              <a:gd name="connsiteY6" fmla="*/ 212756 h 334978"/>
              <a:gd name="connsiteX7" fmla="*/ 258023 w 683536"/>
              <a:gd name="connsiteY7" fmla="*/ 22634 h 334978"/>
              <a:gd name="connsiteX8" fmla="*/ 31687 w 683536"/>
              <a:gd name="connsiteY8" fmla="*/ 194649 h 334978"/>
              <a:gd name="connsiteX9" fmla="*/ 67900 w 683536"/>
              <a:gd name="connsiteY9" fmla="*/ 31687 h 33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3536" h="334978">
                <a:moveTo>
                  <a:pt x="683536" y="194649"/>
                </a:moveTo>
                <a:cubicBezTo>
                  <a:pt x="666183" y="124484"/>
                  <a:pt x="648831" y="54320"/>
                  <a:pt x="620162" y="76954"/>
                </a:cubicBezTo>
                <a:cubicBezTo>
                  <a:pt x="591493" y="99588"/>
                  <a:pt x="526609" y="334978"/>
                  <a:pt x="511520" y="330451"/>
                </a:cubicBezTo>
                <a:cubicBezTo>
                  <a:pt x="496431" y="325924"/>
                  <a:pt x="547734" y="55830"/>
                  <a:pt x="529627" y="49794"/>
                </a:cubicBezTo>
                <a:cubicBezTo>
                  <a:pt x="511520" y="43759"/>
                  <a:pt x="416459" y="300274"/>
                  <a:pt x="402879" y="294238"/>
                </a:cubicBezTo>
                <a:cubicBezTo>
                  <a:pt x="389299" y="288202"/>
                  <a:pt x="470780" y="27160"/>
                  <a:pt x="448146" y="13580"/>
                </a:cubicBezTo>
                <a:cubicBezTo>
                  <a:pt x="425512" y="0"/>
                  <a:pt x="298764" y="211247"/>
                  <a:pt x="267077" y="212756"/>
                </a:cubicBezTo>
                <a:cubicBezTo>
                  <a:pt x="235390" y="214265"/>
                  <a:pt x="297255" y="25652"/>
                  <a:pt x="258023" y="22634"/>
                </a:cubicBezTo>
                <a:cubicBezTo>
                  <a:pt x="218791" y="19616"/>
                  <a:pt x="63374" y="193140"/>
                  <a:pt x="31687" y="194649"/>
                </a:cubicBezTo>
                <a:cubicBezTo>
                  <a:pt x="0" y="196158"/>
                  <a:pt x="33950" y="113922"/>
                  <a:pt x="67900" y="3168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857885" y="2428868"/>
            <a:ext cx="2286016" cy="471486"/>
          </a:xfrm>
          <a:custGeom>
            <a:avLst/>
            <a:gdLst>
              <a:gd name="connsiteX0" fmla="*/ 0 w 3241141"/>
              <a:gd name="connsiteY0" fmla="*/ 697117 h 831410"/>
              <a:gd name="connsiteX1" fmla="*/ 887240 w 3241141"/>
              <a:gd name="connsiteY1" fmla="*/ 814812 h 831410"/>
              <a:gd name="connsiteX2" fmla="*/ 1620571 w 3241141"/>
              <a:gd name="connsiteY2" fmla="*/ 597529 h 831410"/>
              <a:gd name="connsiteX3" fmla="*/ 2516864 w 3241141"/>
              <a:gd name="connsiteY3" fmla="*/ 497941 h 831410"/>
              <a:gd name="connsiteX4" fmla="*/ 3241141 w 3241141"/>
              <a:gd name="connsiteY4" fmla="*/ 0 h 83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141" h="831410">
                <a:moveTo>
                  <a:pt x="0" y="697117"/>
                </a:moveTo>
                <a:cubicBezTo>
                  <a:pt x="308572" y="764263"/>
                  <a:pt x="617145" y="831410"/>
                  <a:pt x="887240" y="814812"/>
                </a:cubicBezTo>
                <a:cubicBezTo>
                  <a:pt x="1157335" y="798214"/>
                  <a:pt x="1348967" y="650341"/>
                  <a:pt x="1620571" y="597529"/>
                </a:cubicBezTo>
                <a:cubicBezTo>
                  <a:pt x="1892175" y="544717"/>
                  <a:pt x="2246769" y="597529"/>
                  <a:pt x="2516864" y="497941"/>
                </a:cubicBezTo>
                <a:cubicBezTo>
                  <a:pt x="2786959" y="398353"/>
                  <a:pt x="3014050" y="199176"/>
                  <a:pt x="324114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makes an earthquake deadly?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Lessons from Padang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8654" y="1600201"/>
            <a:ext cx="2828916" cy="542916"/>
          </a:xfrm>
          <a:prstGeom prst="rect">
            <a:avLst/>
          </a:prstGeom>
        </p:spPr>
        <p:txBody>
          <a:bodyPr vert="horz"/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Unreinforced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R:\2. Presentation Materials\Dhu - June 2010 - National Discussion Meeting on Linking earthquake science and mitigation\Conf Mas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3447" y="2143116"/>
            <a:ext cx="4343413" cy="325756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572132" y="1600201"/>
            <a:ext cx="2828916" cy="542916"/>
          </a:xfrm>
          <a:prstGeom prst="rect">
            <a:avLst/>
          </a:prstGeom>
        </p:spPr>
        <p:txBody>
          <a:bodyPr vert="horz"/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sz="3200" dirty="0" smtClean="0"/>
              <a:t>Confined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r="7264" b="6571"/>
          <a:stretch>
            <a:fillRect/>
          </a:stretch>
        </p:blipFill>
        <p:spPr bwMode="auto">
          <a:xfrm>
            <a:off x="142844" y="2143116"/>
            <a:ext cx="4345843" cy="327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Survey Results</a:t>
            </a:r>
            <a:endParaRPr lang="en-AU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428596" y="1357298"/>
          <a:ext cx="8162925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0"/>
            <a:ext cx="6995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591</Words>
  <Application>Microsoft Office PowerPoint</Application>
  <PresentationFormat>On-screen Show (4:3)</PresentationFormat>
  <Paragraphs>194</Paragraphs>
  <Slides>31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Package</vt:lpstr>
      <vt:lpstr>Slide 1</vt:lpstr>
      <vt:lpstr>Australia-Indonesia Facility for  Disaster Reduction</vt:lpstr>
      <vt:lpstr>Open Source Python Modelling Tools</vt:lpstr>
      <vt:lpstr>Four recent big earthquakes</vt:lpstr>
      <vt:lpstr>Slide 5</vt:lpstr>
      <vt:lpstr>What determines the Impact of an Earthquake?</vt:lpstr>
      <vt:lpstr>What makes an earthquake deadly? Lessons from Padang</vt:lpstr>
      <vt:lpstr>Survey Results</vt:lpstr>
      <vt:lpstr>Slide 9</vt:lpstr>
      <vt:lpstr>Slide 10</vt:lpstr>
      <vt:lpstr>Risiko</vt:lpstr>
      <vt:lpstr>Risiko</vt:lpstr>
      <vt:lpstr>Risiko components</vt:lpstr>
      <vt:lpstr>Slide 14</vt:lpstr>
      <vt:lpstr>Slide 15</vt:lpstr>
      <vt:lpstr>Slide 16</vt:lpstr>
      <vt:lpstr>Slide 17</vt:lpstr>
      <vt:lpstr>Slide 18</vt:lpstr>
      <vt:lpstr>Slide 19</vt:lpstr>
      <vt:lpstr>Impact Functions</vt:lpstr>
      <vt:lpstr>Slide 21</vt:lpstr>
      <vt:lpstr>Why Python?</vt:lpstr>
      <vt:lpstr>Challenges</vt:lpstr>
      <vt:lpstr>Future</vt:lpstr>
      <vt:lpstr>Thank You</vt:lpstr>
      <vt:lpstr>Slide 26</vt:lpstr>
      <vt:lpstr>Slide 27</vt:lpstr>
      <vt:lpstr>Slide 28</vt:lpstr>
      <vt:lpstr>Slide 29</vt:lpstr>
      <vt:lpstr>Slide 30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nielso</dc:creator>
  <cp:lastModifiedBy>nielso</cp:lastModifiedBy>
  <cp:revision>52</cp:revision>
  <dcterms:created xsi:type="dcterms:W3CDTF">2011-06-08T01:38:04Z</dcterms:created>
  <dcterms:modified xsi:type="dcterms:W3CDTF">2011-06-08T09:44:03Z</dcterms:modified>
</cp:coreProperties>
</file>